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389" r:id="rId3"/>
    <p:sldId id="392" r:id="rId4"/>
    <p:sldId id="405" r:id="rId5"/>
    <p:sldId id="393" r:id="rId6"/>
    <p:sldId id="387" r:id="rId7"/>
    <p:sldId id="394" r:id="rId8"/>
    <p:sldId id="388" r:id="rId9"/>
    <p:sldId id="257" r:id="rId10"/>
    <p:sldId id="381" r:id="rId11"/>
    <p:sldId id="287" r:id="rId12"/>
    <p:sldId id="288" r:id="rId13"/>
    <p:sldId id="289" r:id="rId14"/>
    <p:sldId id="290" r:id="rId15"/>
    <p:sldId id="395" r:id="rId16"/>
    <p:sldId id="402" r:id="rId17"/>
    <p:sldId id="397" r:id="rId18"/>
    <p:sldId id="292" r:id="rId19"/>
    <p:sldId id="390" r:id="rId20"/>
    <p:sldId id="291" r:id="rId21"/>
    <p:sldId id="396" r:id="rId22"/>
    <p:sldId id="293" r:id="rId23"/>
    <p:sldId id="294" r:id="rId24"/>
    <p:sldId id="295" r:id="rId25"/>
    <p:sldId id="382" r:id="rId26"/>
    <p:sldId id="399" r:id="rId27"/>
    <p:sldId id="391" r:id="rId28"/>
    <p:sldId id="374" r:id="rId29"/>
    <p:sldId id="367" r:id="rId30"/>
    <p:sldId id="345" r:id="rId31"/>
    <p:sldId id="356" r:id="rId32"/>
    <p:sldId id="342" r:id="rId33"/>
    <p:sldId id="375" r:id="rId34"/>
    <p:sldId id="347" r:id="rId35"/>
    <p:sldId id="379" r:id="rId36"/>
    <p:sldId id="380" r:id="rId37"/>
    <p:sldId id="344" r:id="rId38"/>
    <p:sldId id="403" r:id="rId39"/>
    <p:sldId id="398" r:id="rId40"/>
    <p:sldId id="376" r:id="rId41"/>
    <p:sldId id="383" r:id="rId42"/>
    <p:sldId id="385" r:id="rId43"/>
    <p:sldId id="377" r:id="rId44"/>
    <p:sldId id="384" r:id="rId45"/>
    <p:sldId id="404" r:id="rId46"/>
    <p:sldId id="406" r:id="rId47"/>
    <p:sldId id="400" r:id="rId48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956209948427783E-2"/>
          <c:y val="3.1464674815947884E-2"/>
          <c:w val="0.90450259714230241"/>
          <c:h val="0.88580757670297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0.75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0</c:v>
                </c:pt>
                <c:pt idx="1">
                  <c:v>0.5</c:v>
                </c:pt>
                <c:pt idx="2">
                  <c:v>1</c:v>
                </c:pt>
                <c:pt idx="3">
                  <c:v>1.5</c:v>
                </c:pt>
                <c:pt idx="4">
                  <c:v>2</c:v>
                </c:pt>
                <c:pt idx="5">
                  <c:v>2.5</c:v>
                </c:pt>
                <c:pt idx="6">
                  <c:v>3</c:v>
                </c:pt>
                <c:pt idx="7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02-4826-8FA4-3D36588C82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99039"/>
        <c:axId val="534418143"/>
      </c:scatterChart>
      <c:valAx>
        <c:axId val="146990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418143"/>
        <c:crosses val="autoZero"/>
        <c:crossBetween val="midCat"/>
      </c:valAx>
      <c:valAx>
        <c:axId val="534418143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990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5956209948427783E-2"/>
          <c:y val="3.1464674815947884E-2"/>
          <c:w val="0.90450259714230241"/>
          <c:h val="0.885807576702970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5400" cap="rnd">
              <a:noFill/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marker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1"/>
            <c:trendlineLbl>
              <c:layout>
                <c:manualLayout>
                  <c:x val="-1.1284679087065833E-2"/>
                  <c:y val="-3.6910897090921456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6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9525" cap="rnd">
                <a:solidFill>
                  <a:schemeClr val="accent1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Sheet1!$A$2:$A$8</c:f>
              <c:numCache>
                <c:formatCode>General</c:formatCode>
                <c:ptCount val="7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0.75</c:v>
                </c:pt>
              </c:numCache>
            </c:numRef>
          </c:xVal>
          <c:yVal>
            <c:numRef>
              <c:f>Sheet1!$B$2:$B$8</c:f>
              <c:numCache>
                <c:formatCode>General</c:formatCode>
                <c:ptCount val="7"/>
                <c:pt idx="0">
                  <c:v>0.5</c:v>
                </c:pt>
                <c:pt idx="1">
                  <c:v>1</c:v>
                </c:pt>
                <c:pt idx="2">
                  <c:v>1.5</c:v>
                </c:pt>
                <c:pt idx="3">
                  <c:v>2</c:v>
                </c:pt>
                <c:pt idx="4">
                  <c:v>2.5</c:v>
                </c:pt>
                <c:pt idx="5">
                  <c:v>3</c:v>
                </c:pt>
                <c:pt idx="6">
                  <c:v>2.1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D02-4826-8FA4-3D36588C82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699039"/>
        <c:axId val="534418143"/>
      </c:scatterChart>
      <c:valAx>
        <c:axId val="146990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418143"/>
        <c:crosses val="autoZero"/>
        <c:crossBetween val="midCat"/>
      </c:valAx>
      <c:valAx>
        <c:axId val="5344181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9903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  <c:pt idx="7">
                  <c:v>256</c:v>
                </c:pt>
                <c:pt idx="8">
                  <c:v>512</c:v>
                </c:pt>
                <c:pt idx="9">
                  <c:v>1024</c:v>
                </c:pt>
                <c:pt idx="10">
                  <c:v>4096</c:v>
                </c:pt>
                <c:pt idx="11">
                  <c:v>8192</c:v>
                </c:pt>
                <c:pt idx="12">
                  <c:v>16384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9D-449E-9E8E-90485AE76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88399"/>
        <c:axId val="325097631"/>
      </c:lineChart>
      <c:catAx>
        <c:axId val="167883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Number of Switches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097631"/>
        <c:crosses val="autoZero"/>
        <c:auto val="1"/>
        <c:lblAlgn val="ctr"/>
        <c:lblOffset val="100"/>
        <c:noMultiLvlLbl val="0"/>
      </c:catAx>
      <c:valAx>
        <c:axId val="32509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State Space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88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General</c:formatCode>
                <c:ptCount val="13"/>
                <c:pt idx="0">
                  <c:v>8</c:v>
                </c:pt>
                <c:pt idx="1">
                  <c:v>9</c:v>
                </c:pt>
                <c:pt idx="2">
                  <c:v>10</c:v>
                </c:pt>
                <c:pt idx="3">
                  <c:v>11</c:v>
                </c:pt>
                <c:pt idx="4">
                  <c:v>12</c:v>
                </c:pt>
                <c:pt idx="5">
                  <c:v>13</c:v>
                </c:pt>
                <c:pt idx="6">
                  <c:v>14</c:v>
                </c:pt>
                <c:pt idx="7">
                  <c:v>15</c:v>
                </c:pt>
                <c:pt idx="8">
                  <c:v>16</c:v>
                </c:pt>
                <c:pt idx="9">
                  <c:v>17</c:v>
                </c:pt>
                <c:pt idx="10">
                  <c:v>18</c:v>
                </c:pt>
                <c:pt idx="11">
                  <c:v>19</c:v>
                </c:pt>
                <c:pt idx="12">
                  <c:v>20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4426165368</c:v>
                </c:pt>
                <c:pt idx="1">
                  <c:v>260887834350</c:v>
                </c:pt>
                <c:pt idx="2">
                  <c:v>17310309456440</c:v>
                </c:pt>
                <c:pt idx="3">
                  <c:v>1276749965026540</c:v>
                </c:pt>
                <c:pt idx="4">
                  <c:v>1.0361929382470701E+17</c:v>
                </c:pt>
                <c:pt idx="5">
                  <c:v>9.1763583007443405E+18</c:v>
                </c:pt>
                <c:pt idx="6">
                  <c:v>8.8053051638334895E+20</c:v>
                </c:pt>
                <c:pt idx="7">
                  <c:v>9.1005567811177496E+22</c:v>
                </c:pt>
                <c:pt idx="8">
                  <c:v>1.0078751602022301E+25</c:v>
                </c:pt>
                <c:pt idx="9">
                  <c:v>1.19073904434449E+27</c:v>
                </c:pt>
                <c:pt idx="10">
                  <c:v>1.4948249233419501E+29</c:v>
                </c:pt>
                <c:pt idx="11">
                  <c:v>1.98708670535438E+31</c:v>
                </c:pt>
                <c:pt idx="12">
                  <c:v>2.7883609836709002E+33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9D-449E-9E8E-90485AE76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88399"/>
        <c:axId val="325097631"/>
      </c:lineChart>
      <c:catAx>
        <c:axId val="167883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Number of Queens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097631"/>
        <c:crosses val="autoZero"/>
        <c:auto val="1"/>
        <c:lblAlgn val="ctr"/>
        <c:lblOffset val="100"/>
        <c:noMultiLvlLbl val="0"/>
      </c:catAx>
      <c:valAx>
        <c:axId val="32509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State Space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88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Linear (n)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Sheet1!$A$3:$A$15</c:f>
              <c:numCache>
                <c:formatCode>General</c:formatCode>
                <c:ptCount val="1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</c:numCache>
            </c:numRef>
          </c:cat>
          <c:val>
            <c:numRef>
              <c:f>Sheet1!$B$3:$B$15</c:f>
              <c:numCache>
                <c:formatCode>General</c:formatCode>
                <c:ptCount val="1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9D-449E-9E8E-90485AE7699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Exponential (2^n)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Sheet1!$A$3:$A$15</c:f>
              <c:numCache>
                <c:formatCode>General</c:formatCode>
                <c:ptCount val="1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</c:numCache>
            </c:numRef>
          </c:cat>
          <c:val>
            <c:numRef>
              <c:f>Sheet1!$C$3:$C$15</c:f>
              <c:numCache>
                <c:formatCode>General</c:formatCode>
                <c:ptCount val="13"/>
                <c:pt idx="0">
                  <c:v>4</c:v>
                </c:pt>
                <c:pt idx="1">
                  <c:v>8</c:v>
                </c:pt>
                <c:pt idx="2">
                  <c:v>16</c:v>
                </c:pt>
                <c:pt idx="3">
                  <c:v>32</c:v>
                </c:pt>
                <c:pt idx="4">
                  <c:v>64</c:v>
                </c:pt>
                <c:pt idx="5">
                  <c:v>128</c:v>
                </c:pt>
                <c:pt idx="6">
                  <c:v>256</c:v>
                </c:pt>
                <c:pt idx="7">
                  <c:v>512</c:v>
                </c:pt>
                <c:pt idx="8">
                  <c:v>1024</c:v>
                </c:pt>
                <c:pt idx="9">
                  <c:v>2048</c:v>
                </c:pt>
                <c:pt idx="10">
                  <c:v>4096</c:v>
                </c:pt>
                <c:pt idx="11">
                  <c:v>8192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E0-4548-B3D4-41D0517373E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Factorial (n!)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Sheet1!$A$3:$A$15</c:f>
              <c:numCache>
                <c:formatCode>General</c:formatCode>
                <c:ptCount val="1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</c:numCache>
            </c:numRef>
          </c:cat>
          <c:val>
            <c:numRef>
              <c:f>Sheet1!$D$3:$D$15</c:f>
              <c:numCache>
                <c:formatCode>General</c:formatCode>
                <c:ptCount val="13"/>
                <c:pt idx="0">
                  <c:v>2</c:v>
                </c:pt>
                <c:pt idx="1">
                  <c:v>6</c:v>
                </c:pt>
                <c:pt idx="2">
                  <c:v>24</c:v>
                </c:pt>
                <c:pt idx="3">
                  <c:v>120</c:v>
                </c:pt>
                <c:pt idx="4">
                  <c:v>720</c:v>
                </c:pt>
                <c:pt idx="5">
                  <c:v>5040</c:v>
                </c:pt>
                <c:pt idx="6">
                  <c:v>40320</c:v>
                </c:pt>
                <c:pt idx="7">
                  <c:v>362880</c:v>
                </c:pt>
                <c:pt idx="8">
                  <c:v>3628800</c:v>
                </c:pt>
                <c:pt idx="9">
                  <c:v>39916800</c:v>
                </c:pt>
                <c:pt idx="10">
                  <c:v>479001600</c:v>
                </c:pt>
                <c:pt idx="11">
                  <c:v>6227020800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E0-4548-B3D4-41D0517373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88399"/>
        <c:axId val="325097631"/>
      </c:lineChart>
      <c:catAx>
        <c:axId val="167883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Problem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097631"/>
        <c:crosses val="autoZero"/>
        <c:auto val="1"/>
        <c:lblAlgn val="ctr"/>
        <c:lblOffset val="100"/>
        <c:noMultiLvlLbl val="0"/>
      </c:catAx>
      <c:valAx>
        <c:axId val="325097631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State Space Size (Log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883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Polynomial: O (n^2)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4</c:v>
                </c:pt>
                <c:pt idx="2">
                  <c:v>9</c:v>
                </c:pt>
                <c:pt idx="3">
                  <c:v>16</c:v>
                </c:pt>
                <c:pt idx="4">
                  <c:v>25</c:v>
                </c:pt>
                <c:pt idx="5">
                  <c:v>36</c:v>
                </c:pt>
                <c:pt idx="6">
                  <c:v>49</c:v>
                </c:pt>
                <c:pt idx="7">
                  <c:v>64</c:v>
                </c:pt>
                <c:pt idx="8">
                  <c:v>81</c:v>
                </c:pt>
                <c:pt idx="9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84-4CA1-8C8B-5344B17354F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Exponential: O (2^n)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</c:v>
                </c:pt>
                <c:pt idx="1">
                  <c:v>4</c:v>
                </c:pt>
                <c:pt idx="2">
                  <c:v>8</c:v>
                </c:pt>
                <c:pt idx="3">
                  <c:v>16</c:v>
                </c:pt>
                <c:pt idx="4">
                  <c:v>32</c:v>
                </c:pt>
                <c:pt idx="5">
                  <c:v>64</c:v>
                </c:pt>
                <c:pt idx="6">
                  <c:v>128</c:v>
                </c:pt>
                <c:pt idx="7">
                  <c:v>256</c:v>
                </c:pt>
                <c:pt idx="8">
                  <c:v>512</c:v>
                </c:pt>
                <c:pt idx="9">
                  <c:v>1024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A84-4CA1-8C8B-5344B17354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24889120"/>
        <c:axId val="1524863648"/>
      </c:lineChart>
      <c:catAx>
        <c:axId val="1324889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Size</a:t>
                </a:r>
                <a:r>
                  <a:rPr lang="en-SG" baseline="0" dirty="0"/>
                  <a:t> of N</a:t>
                </a:r>
                <a:endParaRPr lang="en-SG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4863648"/>
        <c:crosses val="autoZero"/>
        <c:auto val="1"/>
        <c:lblAlgn val="ctr"/>
        <c:lblOffset val="100"/>
        <c:noMultiLvlLbl val="0"/>
      </c:catAx>
      <c:valAx>
        <c:axId val="152486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Number of Steps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24889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-5</c:v>
                </c:pt>
                <c:pt idx="1">
                  <c:v>-4</c:v>
                </c:pt>
                <c:pt idx="2">
                  <c:v>-3</c:v>
                </c:pt>
                <c:pt idx="3">
                  <c:v>-2</c:v>
                </c:pt>
                <c:pt idx="4">
                  <c:v>-1</c:v>
                </c:pt>
                <c:pt idx="5">
                  <c:v>0</c:v>
                </c:pt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4</c:v>
                </c:pt>
                <c:pt idx="10">
                  <c:v>5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25</c:v>
                </c:pt>
                <c:pt idx="1">
                  <c:v>16</c:v>
                </c:pt>
                <c:pt idx="2">
                  <c:v>9</c:v>
                </c:pt>
                <c:pt idx="3">
                  <c:v>4</c:v>
                </c:pt>
                <c:pt idx="4">
                  <c:v>1</c:v>
                </c:pt>
                <c:pt idx="5">
                  <c:v>0</c:v>
                </c:pt>
                <c:pt idx="6">
                  <c:v>1</c:v>
                </c:pt>
                <c:pt idx="7">
                  <c:v>4</c:v>
                </c:pt>
                <c:pt idx="8">
                  <c:v>9</c:v>
                </c:pt>
                <c:pt idx="9">
                  <c:v>16</c:v>
                </c:pt>
                <c:pt idx="10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9D-449E-9E8E-90485AE76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88399"/>
        <c:axId val="325097631"/>
      </c:lineChart>
      <c:catAx>
        <c:axId val="167883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097631"/>
        <c:crosses val="autoZero"/>
        <c:auto val="1"/>
        <c:lblAlgn val="ctr"/>
        <c:lblOffset val="100"/>
        <c:noMultiLvlLbl val="0"/>
      </c:catAx>
      <c:valAx>
        <c:axId val="32509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88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-5</c:v>
                </c:pt>
                <c:pt idx="1">
                  <c:v>-4</c:v>
                </c:pt>
                <c:pt idx="2">
                  <c:v>-3</c:v>
                </c:pt>
                <c:pt idx="3">
                  <c:v>-2</c:v>
                </c:pt>
                <c:pt idx="4">
                  <c:v>-1</c:v>
                </c:pt>
                <c:pt idx="5">
                  <c:v>0</c:v>
                </c:pt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4</c:v>
                </c:pt>
                <c:pt idx="10">
                  <c:v>5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-25</c:v>
                </c:pt>
                <c:pt idx="1">
                  <c:v>-16</c:v>
                </c:pt>
                <c:pt idx="2">
                  <c:v>-9</c:v>
                </c:pt>
                <c:pt idx="3">
                  <c:v>-4</c:v>
                </c:pt>
                <c:pt idx="4">
                  <c:v>-1</c:v>
                </c:pt>
                <c:pt idx="5">
                  <c:v>0</c:v>
                </c:pt>
                <c:pt idx="6">
                  <c:v>-1</c:v>
                </c:pt>
                <c:pt idx="7">
                  <c:v>-4</c:v>
                </c:pt>
                <c:pt idx="8">
                  <c:v>-9</c:v>
                </c:pt>
                <c:pt idx="9">
                  <c:v>-16</c:v>
                </c:pt>
                <c:pt idx="10">
                  <c:v>-25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9D-449E-9E8E-90485AE76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88399"/>
        <c:axId val="325097631"/>
      </c:lineChart>
      <c:catAx>
        <c:axId val="167883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097631"/>
        <c:crosses val="autoZero"/>
        <c:auto val="1"/>
        <c:lblAlgn val="ctr"/>
        <c:lblOffset val="100"/>
        <c:noMultiLvlLbl val="0"/>
      </c:catAx>
      <c:valAx>
        <c:axId val="32509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88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Sheet1!$A$2:$A$12</c:f>
              <c:numCache>
                <c:formatCode>General</c:formatCode>
                <c:ptCount val="11"/>
                <c:pt idx="0">
                  <c:v>-5</c:v>
                </c:pt>
                <c:pt idx="1">
                  <c:v>-4</c:v>
                </c:pt>
                <c:pt idx="2">
                  <c:v>-3</c:v>
                </c:pt>
                <c:pt idx="3">
                  <c:v>-2</c:v>
                </c:pt>
                <c:pt idx="4">
                  <c:v>-1</c:v>
                </c:pt>
                <c:pt idx="5">
                  <c:v>0</c:v>
                </c:pt>
                <c:pt idx="6">
                  <c:v>1</c:v>
                </c:pt>
                <c:pt idx="7">
                  <c:v>2</c:v>
                </c:pt>
                <c:pt idx="8">
                  <c:v>3</c:v>
                </c:pt>
                <c:pt idx="9">
                  <c:v>4</c:v>
                </c:pt>
                <c:pt idx="10">
                  <c:v>5</c:v>
                </c:pt>
              </c:numCache>
            </c:num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10</c:v>
                </c:pt>
                <c:pt idx="1">
                  <c:v>2</c:v>
                </c:pt>
                <c:pt idx="2">
                  <c:v>5</c:v>
                </c:pt>
                <c:pt idx="3">
                  <c:v>10</c:v>
                </c:pt>
                <c:pt idx="4">
                  <c:v>5</c:v>
                </c:pt>
                <c:pt idx="5">
                  <c:v>0</c:v>
                </c:pt>
                <c:pt idx="6">
                  <c:v>5</c:v>
                </c:pt>
                <c:pt idx="7">
                  <c:v>10</c:v>
                </c:pt>
                <c:pt idx="8">
                  <c:v>5</c:v>
                </c:pt>
                <c:pt idx="9">
                  <c:v>2</c:v>
                </c:pt>
                <c:pt idx="10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9D-449E-9E8E-90485AE76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788399"/>
        <c:axId val="325097631"/>
      </c:lineChart>
      <c:catAx>
        <c:axId val="1678839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X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097631"/>
        <c:crosses val="autoZero"/>
        <c:auto val="1"/>
        <c:lblAlgn val="ctr"/>
        <c:lblOffset val="100"/>
        <c:noMultiLvlLbl val="0"/>
      </c:catAx>
      <c:valAx>
        <c:axId val="3250976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SG" dirty="0"/>
                  <a:t>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88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5655-1F8B-4D9F-A283-B2C0198B5684}" type="datetime1">
              <a:rPr lang="en-US" smtClean="0"/>
              <a:t>1/5/2021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739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FFFFFF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810C67C0-FDBA-42FD-B8B3-AB2142583CA5}" type="datetime">
              <a:rPr lang="en-US" sz="1200" b="0" strike="noStrike" spc="-1">
                <a:solidFill>
                  <a:srgbClr val="FFFFFF"/>
                </a:solidFill>
                <a:latin typeface="Calibri"/>
              </a:rPr>
              <a:t>1/5/2021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F7A87025-3B68-4821-9F66-018A9482E4FE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FFFFFF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FFFFFF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FFFFFF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FFFFFF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4A0322F6-7E26-46A9-AEA2-06A3D4897D56}" type="datetime">
              <a:rPr lang="en-US" sz="1200" b="0" strike="noStrike" spc="-1">
                <a:solidFill>
                  <a:srgbClr val="FFFFFF"/>
                </a:solidFill>
                <a:latin typeface="Calibri"/>
              </a:rPr>
              <a:t>1/5/2021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12A2476-5920-48D4-A3A9-73BD85672B0E}" type="slidenum">
              <a:rPr lang="en-US" sz="1200" b="0" strike="noStrike" spc="-1">
                <a:solidFill>
                  <a:srgbClr val="FFFFFF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0.png"/><Relationship Id="rId4" Type="http://schemas.openxmlformats.org/officeDocument/2006/relationships/image" Target="../media/image2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0.png"/><Relationship Id="rId5" Type="http://schemas.openxmlformats.org/officeDocument/2006/relationships/image" Target="../media/image200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FFFFFF"/>
                </a:solidFill>
                <a:latin typeface="Calibri Light"/>
              </a:rPr>
              <a:t>Heuristics</a:t>
            </a:r>
            <a:endParaRPr lang="en-US" sz="60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808080"/>
                </a:solidFill>
                <a:latin typeface="Calibri"/>
              </a:rPr>
              <a:t>						Anuj Pathania</a:t>
            </a:r>
            <a:endParaRPr lang="en-US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0065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>
                <a:solidFill>
                  <a:srgbClr val="FFFFFF"/>
                </a:solidFill>
                <a:latin typeface="Calibri Light"/>
              </a:rPr>
              <a:t>Free Optimization Problem (FOP)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8080" y="1831035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+mj-lt"/>
              <a:buAutoNum type="arabicPeriod"/>
            </a:pP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2F42737-4C79-4E94-93A8-B0CB5DE01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915744"/>
              </p:ext>
            </p:extLst>
          </p:nvPr>
        </p:nvGraphicFramePr>
        <p:xfrm>
          <a:off x="2611788" y="1690201"/>
          <a:ext cx="6862313" cy="3998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Shape 1">
            <a:extLst>
              <a:ext uri="{FF2B5EF4-FFF2-40B4-BE49-F238E27FC236}">
                <a16:creationId xmlns:a16="http://schemas.microsoft.com/office/drawing/2014/main" id="{9BE352B8-B72D-4D64-89EF-1EC8F5E680BD}"/>
              </a:ext>
            </a:extLst>
          </p:cNvPr>
          <p:cNvSpPr txBox="1"/>
          <p:nvPr/>
        </p:nvSpPr>
        <p:spPr>
          <a:xfrm>
            <a:off x="0" y="6143808"/>
            <a:ext cx="12192000" cy="618372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FFFFFF"/>
                </a:solidFill>
                <a:latin typeface="Calibri Light"/>
              </a:rPr>
              <a:t>Bunch of (X,Y) coordinates. Can you find the linear equation that best captures relationship between X &amp; Y?</a:t>
            </a:r>
            <a:endParaRPr lang="en-US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" name="TextShape 1">
            <a:extLst>
              <a:ext uri="{FF2B5EF4-FFF2-40B4-BE49-F238E27FC236}">
                <a16:creationId xmlns:a16="http://schemas.microsoft.com/office/drawing/2014/main" id="{9FC06B72-16AA-4F05-A413-25D003F70E8B}"/>
              </a:ext>
            </a:extLst>
          </p:cNvPr>
          <p:cNvSpPr txBox="1"/>
          <p:nvPr/>
        </p:nvSpPr>
        <p:spPr>
          <a:xfrm>
            <a:off x="4461578" y="2529099"/>
            <a:ext cx="12192000" cy="618372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spc="-1" dirty="0">
                <a:solidFill>
                  <a:srgbClr val="FFFFFF"/>
                </a:solidFill>
                <a:latin typeface="Calibri Light"/>
              </a:rPr>
              <a:t>Outlier</a:t>
            </a:r>
            <a:endParaRPr lang="en-US" sz="12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995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72189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>
                <a:solidFill>
                  <a:srgbClr val="FFFFFF"/>
                </a:solidFill>
                <a:latin typeface="Calibri Light"/>
              </a:rPr>
              <a:t>Free Optimization Problem (FOP)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8080" y="1792848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+mj-lt"/>
              <a:buAutoNum type="arabicPeriod"/>
            </a:pP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2F42737-4C79-4E94-93A8-B0CB5DE01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075001"/>
              </p:ext>
            </p:extLst>
          </p:nvPr>
        </p:nvGraphicFramePr>
        <p:xfrm>
          <a:off x="509216" y="1564831"/>
          <a:ext cx="6862313" cy="3998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Shape 1">
            <a:extLst>
              <a:ext uri="{FF2B5EF4-FFF2-40B4-BE49-F238E27FC236}">
                <a16:creationId xmlns:a16="http://schemas.microsoft.com/office/drawing/2014/main" id="{30152F1E-E8A6-4F9C-BB99-9EA76DE46150}"/>
              </a:ext>
            </a:extLst>
          </p:cNvPr>
          <p:cNvSpPr txBox="1"/>
          <p:nvPr/>
        </p:nvSpPr>
        <p:spPr>
          <a:xfrm>
            <a:off x="0" y="6143808"/>
            <a:ext cx="12192000" cy="618372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Calibri Light"/>
              </a:rPr>
              <a:t>Easily solved using linear regression by minimizing Mean Square Error.</a:t>
            </a:r>
            <a:endParaRPr lang="en-US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7DBFFC-BC5D-41DA-BC26-B0C977A67E34}"/>
                  </a:ext>
                </a:extLst>
              </p:cNvPr>
              <p:cNvSpPr txBox="1"/>
              <p:nvPr/>
            </p:nvSpPr>
            <p:spPr>
              <a:xfrm>
                <a:off x="8606326" y="3179712"/>
                <a:ext cx="2448605" cy="530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SG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SG" dirty="0">
                              <a:solidFill>
                                <a:schemeClr val="bg1"/>
                              </a:solidFill>
                            </a:rPr>
                            <m:t>∑ (</m:t>
                          </m:r>
                          <m:r>
                            <m:rPr>
                              <m:nor/>
                            </m:rPr>
                            <a:rPr lang="en-SG" dirty="0">
                              <a:solidFill>
                                <a:schemeClr val="bg1"/>
                              </a:solidFill>
                            </a:rPr>
                            <m:t>yactual</m:t>
                          </m:r>
                          <m:r>
                            <m:rPr>
                              <m:nor/>
                            </m:rPr>
                            <a:rPr lang="en-SG" dirty="0">
                              <a:solidFill>
                                <a:schemeClr val="bg1"/>
                              </a:solidFill>
                            </a:rPr>
                            <m:t> – </m:t>
                          </m:r>
                          <m:r>
                            <m:rPr>
                              <m:nor/>
                            </m:rPr>
                            <a:rPr lang="en-SG" dirty="0">
                              <a:solidFill>
                                <a:schemeClr val="bg1"/>
                              </a:solidFill>
                            </a:rPr>
                            <m:t>y</m:t>
                          </m:r>
                          <m:r>
                            <m:rPr>
                              <m:nor/>
                            </m:rPr>
                            <a:rPr lang="en-SG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SG" baseline="-25000" dirty="0">
                              <a:solidFill>
                                <a:schemeClr val="bg1"/>
                              </a:solidFill>
                            </a:rPr>
                            <m:t>predicted</m:t>
                          </m:r>
                          <m:r>
                            <m:rPr>
                              <m:nor/>
                            </m:rPr>
                            <a:rPr lang="en-SG" dirty="0">
                              <a:solidFill>
                                <a:schemeClr val="bg1"/>
                              </a:solidFill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SG" baseline="30000" dirty="0">
                              <a:solidFill>
                                <a:schemeClr val="bg1"/>
                              </a:solidFill>
                            </a:rPr>
                            <m:t>2</m:t>
                          </m:r>
                        </m:num>
                        <m:den>
                          <m:r>
                            <a:rPr lang="en-SG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S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77DBFFC-BC5D-41DA-BC26-B0C977A67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326" y="3179712"/>
                <a:ext cx="2448605" cy="530979"/>
              </a:xfrm>
              <a:prstGeom prst="rect">
                <a:avLst/>
              </a:prstGeom>
              <a:blipFill>
                <a:blip r:embed="rId3"/>
                <a:stretch>
                  <a:fillRect r="-266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862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Constraint Optimization Problem (COP)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907759" y="1792848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+mj-lt"/>
              <a:buAutoNum type="arabicPeriod"/>
            </a:pP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Shape 1">
            <a:extLst>
              <a:ext uri="{FF2B5EF4-FFF2-40B4-BE49-F238E27FC236}">
                <a16:creationId xmlns:a16="http://schemas.microsoft.com/office/drawing/2014/main" id="{E97ED426-E0FC-41E8-90FD-4A490244E88E}"/>
              </a:ext>
            </a:extLst>
          </p:cNvPr>
          <p:cNvSpPr txBox="1"/>
          <p:nvPr/>
        </p:nvSpPr>
        <p:spPr>
          <a:xfrm>
            <a:off x="0" y="6143808"/>
            <a:ext cx="12192000" cy="618372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FFFFFF"/>
                </a:solidFill>
                <a:latin typeface="Calibri Light"/>
              </a:rPr>
              <a:t>Choose boxes that maximize the </a:t>
            </a:r>
            <a:r>
              <a:rPr lang="en-SG" sz="3200" dirty="0">
                <a:solidFill>
                  <a:schemeClr val="bg1"/>
                </a:solidFill>
              </a:rPr>
              <a:t>€</a:t>
            </a:r>
            <a:r>
              <a:rPr lang="en-US" sz="3200" spc="-1" dirty="0">
                <a:solidFill>
                  <a:srgbClr val="FFFFFF"/>
                </a:solidFill>
                <a:latin typeface="Calibri Light"/>
              </a:rPr>
              <a:t> value while weight is less than capacity of bag (One Dimensional Knapsack). </a:t>
            </a:r>
            <a:endParaRPr lang="en-US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96E3F15-F896-4400-8843-045E44C4B40C}"/>
              </a:ext>
            </a:extLst>
          </p:cNvPr>
          <p:cNvSpPr/>
          <p:nvPr/>
        </p:nvSpPr>
        <p:spPr>
          <a:xfrm>
            <a:off x="860488" y="3915837"/>
            <a:ext cx="897973" cy="635152"/>
          </a:xfrm>
          <a:prstGeom prst="cube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bg1"/>
                </a:solidFill>
              </a:rPr>
              <a:t>€ </a:t>
            </a:r>
            <a:r>
              <a:rPr lang="en-SG" sz="1000" dirty="0"/>
              <a:t>2 (2 kg)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3B46364F-7059-4D74-A3AA-272A5E441B81}"/>
              </a:ext>
            </a:extLst>
          </p:cNvPr>
          <p:cNvSpPr/>
          <p:nvPr/>
        </p:nvSpPr>
        <p:spPr>
          <a:xfrm>
            <a:off x="1270232" y="2031693"/>
            <a:ext cx="2519620" cy="1526738"/>
          </a:xfrm>
          <a:prstGeom prst="cub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bg1"/>
                </a:solidFill>
              </a:rPr>
              <a:t>€ </a:t>
            </a:r>
            <a:r>
              <a:rPr lang="en-SG" sz="1000" dirty="0"/>
              <a:t>4 (12 kg)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8D8A7F42-34E4-4D81-AFC5-89213E729AC1}"/>
              </a:ext>
            </a:extLst>
          </p:cNvPr>
          <p:cNvSpPr/>
          <p:nvPr/>
        </p:nvSpPr>
        <p:spPr>
          <a:xfrm>
            <a:off x="2530042" y="5028150"/>
            <a:ext cx="886638" cy="2836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bg1"/>
                </a:solidFill>
              </a:rPr>
              <a:t>€ </a:t>
            </a:r>
            <a:r>
              <a:rPr lang="en-SG" sz="1000" dirty="0"/>
              <a:t>1 (1 kg)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47010978-498E-4A9E-9A15-DF8F2DDFF82B}"/>
              </a:ext>
            </a:extLst>
          </p:cNvPr>
          <p:cNvSpPr/>
          <p:nvPr/>
        </p:nvSpPr>
        <p:spPr>
          <a:xfrm>
            <a:off x="2271398" y="3739658"/>
            <a:ext cx="1588793" cy="987510"/>
          </a:xfrm>
          <a:prstGeom prst="cub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bg1"/>
                </a:solidFill>
              </a:rPr>
              <a:t>€ </a:t>
            </a:r>
            <a:r>
              <a:rPr lang="en-SG" sz="1000" dirty="0"/>
              <a:t>10 (4 kg)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906CEE04-E9D0-449C-A263-5D9593A4B683}"/>
              </a:ext>
            </a:extLst>
          </p:cNvPr>
          <p:cNvSpPr/>
          <p:nvPr/>
        </p:nvSpPr>
        <p:spPr>
          <a:xfrm>
            <a:off x="838080" y="5028150"/>
            <a:ext cx="897972" cy="283643"/>
          </a:xfrm>
          <a:prstGeom prst="cub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000" dirty="0">
                <a:solidFill>
                  <a:schemeClr val="bg1"/>
                </a:solidFill>
              </a:rPr>
              <a:t>€ 2 </a:t>
            </a:r>
            <a:r>
              <a:rPr lang="en-SG" sz="1000" dirty="0"/>
              <a:t>(1 kg)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Backpack">
                <a:extLst>
                  <a:ext uri="{FF2B5EF4-FFF2-40B4-BE49-F238E27FC236}">
                    <a16:creationId xmlns:a16="http://schemas.microsoft.com/office/drawing/2014/main" id="{F0EE2CBF-F304-413E-80AF-E6C087576F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49234914"/>
                  </p:ext>
                </p:extLst>
              </p:nvPr>
            </p:nvGraphicFramePr>
            <p:xfrm>
              <a:off x="5527995" y="2251912"/>
              <a:ext cx="1428032" cy="24752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28032" cy="2475255"/>
                    </a:xfrm>
                    <a:prstGeom prst="rect">
                      <a:avLst/>
                    </a:prstGeom>
                  </am3d:spPr>
                  <am3d:camera>
                    <am3d:pos x="0" y="0" z="7171428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964906" d="1000000"/>
                    <am3d:preTrans dx="281810" dy="-18018078" dz="113998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6889" ay="43853" az="-21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7319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Backpack">
                <a:extLst>
                  <a:ext uri="{FF2B5EF4-FFF2-40B4-BE49-F238E27FC236}">
                    <a16:creationId xmlns:a16="http://schemas.microsoft.com/office/drawing/2014/main" id="{F0EE2CBF-F304-413E-80AF-E6C087576F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27995" y="2251912"/>
                <a:ext cx="1428032" cy="2475255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65B3917C-FBBB-4E16-846F-3E517FC386EF}"/>
              </a:ext>
            </a:extLst>
          </p:cNvPr>
          <p:cNvSpPr txBox="1"/>
          <p:nvPr/>
        </p:nvSpPr>
        <p:spPr>
          <a:xfrm>
            <a:off x="8340897" y="3197151"/>
            <a:ext cx="3235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i="1" dirty="0">
                <a:solidFill>
                  <a:schemeClr val="bg1"/>
                </a:solidFill>
              </a:rPr>
              <a:t>Objective: </a:t>
            </a:r>
            <a:r>
              <a:rPr lang="en-SG" sz="1600" dirty="0">
                <a:solidFill>
                  <a:schemeClr val="bg1"/>
                </a:solidFill>
              </a:rPr>
              <a:t>Maximize €</a:t>
            </a:r>
          </a:p>
          <a:p>
            <a:r>
              <a:rPr lang="en-SG" sz="1600" i="1" dirty="0">
                <a:solidFill>
                  <a:schemeClr val="bg1"/>
                </a:solidFill>
              </a:rPr>
              <a:t>Constraint: </a:t>
            </a:r>
            <a:r>
              <a:rPr lang="en-SG" sz="1600" dirty="0">
                <a:solidFill>
                  <a:schemeClr val="bg1"/>
                </a:solidFill>
              </a:rPr>
              <a:t>Weight &lt; 15 kg.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F3CDA6-40E3-4D9E-B711-159EF7CDF18F}"/>
              </a:ext>
            </a:extLst>
          </p:cNvPr>
          <p:cNvSpPr txBox="1"/>
          <p:nvPr/>
        </p:nvSpPr>
        <p:spPr>
          <a:xfrm>
            <a:off x="5909275" y="4189784"/>
            <a:ext cx="7489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</a:rPr>
              <a:t>15 kg</a:t>
            </a:r>
          </a:p>
        </p:txBody>
      </p:sp>
    </p:spTree>
    <p:extLst>
      <p:ext uri="{BB962C8B-B14F-4D97-AF65-F5344CB8AC3E}">
        <p14:creationId xmlns:p14="http://schemas.microsoft.com/office/powerpoint/2010/main" val="134561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Constraint Satisfaction Problem (CSP)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4F02B9-CCB3-42AB-9225-11C9CAD743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69" y="1468334"/>
            <a:ext cx="4191000" cy="4191000"/>
          </a:xfrm>
          <a:prstGeom prst="rect">
            <a:avLst/>
          </a:prstGeom>
        </p:spPr>
      </p:pic>
      <p:sp>
        <p:nvSpPr>
          <p:cNvPr id="3" name="TextShape 1">
            <a:extLst>
              <a:ext uri="{FF2B5EF4-FFF2-40B4-BE49-F238E27FC236}">
                <a16:creationId xmlns:a16="http://schemas.microsoft.com/office/drawing/2014/main" id="{9848576F-742F-4578-822E-852F79DD0333}"/>
              </a:ext>
            </a:extLst>
          </p:cNvPr>
          <p:cNvSpPr txBox="1"/>
          <p:nvPr/>
        </p:nvSpPr>
        <p:spPr>
          <a:xfrm>
            <a:off x="0" y="6143808"/>
            <a:ext cx="12192000" cy="618372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FFFFFF"/>
                </a:solidFill>
                <a:latin typeface="Calibri Light"/>
              </a:rPr>
              <a:t>Solve Sudoku exactly without violating Sudoku row, column, and box constraint.</a:t>
            </a:r>
            <a:endParaRPr lang="en-US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F4AE0A7-DBE8-45D8-AEB7-D7D46419B45C}"/>
              </a:ext>
            </a:extLst>
          </p:cNvPr>
          <p:cNvCxnSpPr>
            <a:cxnSpLocks/>
          </p:cNvCxnSpPr>
          <p:nvPr/>
        </p:nvCxnSpPr>
        <p:spPr>
          <a:xfrm>
            <a:off x="5332942" y="3429000"/>
            <a:ext cx="1359403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picture containing object&#10;&#10;Description automatically generated">
            <a:extLst>
              <a:ext uri="{FF2B5EF4-FFF2-40B4-BE49-F238E27FC236}">
                <a16:creationId xmlns:a16="http://schemas.microsoft.com/office/drawing/2014/main" id="{962FB8A9-7B99-4E6E-B9AE-29E53FFF88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37" y="1468334"/>
            <a:ext cx="4191001" cy="419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09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2132" y="365040"/>
            <a:ext cx="11271188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Summary: Three Types of Optimization Problems 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F8231DD-8AB3-4E0E-9C3E-8A94FC0C4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947300"/>
              </p:ext>
            </p:extLst>
          </p:nvPr>
        </p:nvGraphicFramePr>
        <p:xfrm>
          <a:off x="240920" y="2433480"/>
          <a:ext cx="11766741" cy="1944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2247">
                  <a:extLst>
                    <a:ext uri="{9D8B030D-6E8A-4147-A177-3AD203B41FA5}">
                      <a16:colId xmlns:a16="http://schemas.microsoft.com/office/drawing/2014/main" val="474889920"/>
                    </a:ext>
                  </a:extLst>
                </a:gridCol>
                <a:gridCol w="3922247">
                  <a:extLst>
                    <a:ext uri="{9D8B030D-6E8A-4147-A177-3AD203B41FA5}">
                      <a16:colId xmlns:a16="http://schemas.microsoft.com/office/drawing/2014/main" val="2006011468"/>
                    </a:ext>
                  </a:extLst>
                </a:gridCol>
                <a:gridCol w="3922247">
                  <a:extLst>
                    <a:ext uri="{9D8B030D-6E8A-4147-A177-3AD203B41FA5}">
                      <a16:colId xmlns:a16="http://schemas.microsoft.com/office/drawing/2014/main" val="223193629"/>
                    </a:ext>
                  </a:extLst>
                </a:gridCol>
              </a:tblGrid>
              <a:tr h="648245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No Constraint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Constraint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450328"/>
                  </a:ext>
                </a:extLst>
              </a:tr>
              <a:tr h="648245"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No Satisfaction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Free Optimization Problem (FOP)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Constraint Optimization Problem (COP)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104034"/>
                  </a:ext>
                </a:extLst>
              </a:tr>
              <a:tr h="648245"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Satisfaction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Constraint Satisfaction Problem (CSP)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447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146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272010" y="-974617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u="sng" strike="noStrike" spc="-1" dirty="0">
                <a:solidFill>
                  <a:srgbClr val="FFFFFF"/>
                </a:solidFill>
                <a:latin typeface="Calibri Light"/>
              </a:rPr>
              <a:t>Poll</a:t>
            </a:r>
            <a:endParaRPr lang="en-US" sz="6000" b="0" u="sng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0BCA2526-5545-4CFE-8862-BA11B439A900}"/>
              </a:ext>
            </a:extLst>
          </p:cNvPr>
          <p:cNvSpPr txBox="1"/>
          <p:nvPr/>
        </p:nvSpPr>
        <p:spPr>
          <a:xfrm>
            <a:off x="838380" y="1825560"/>
            <a:ext cx="10063239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4800" spc="-1" dirty="0">
                <a:solidFill>
                  <a:srgbClr val="FFFFFF"/>
                </a:solidFill>
                <a:latin typeface="Calibri"/>
              </a:rPr>
              <a:t>Are there any satisfiable problem that have no constraints?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48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808BB-CEC5-440D-9EFF-728D7AA12644}"/>
              </a:ext>
            </a:extLst>
          </p:cNvPr>
          <p:cNvSpPr txBox="1"/>
          <p:nvPr/>
        </p:nvSpPr>
        <p:spPr>
          <a:xfrm>
            <a:off x="4217921" y="4303345"/>
            <a:ext cx="3756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00B050"/>
                </a:solidFill>
              </a:rPr>
              <a:t>Yes</a:t>
            </a:r>
            <a:r>
              <a:rPr lang="en-SG" sz="5400" dirty="0">
                <a:solidFill>
                  <a:schemeClr val="bg1"/>
                </a:solidFill>
              </a:rPr>
              <a:t> or </a:t>
            </a:r>
            <a:r>
              <a:rPr lang="en-SG" sz="5400" dirty="0">
                <a:solidFill>
                  <a:srgbClr val="FF0000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4833997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FFFFFF"/>
                </a:solidFill>
                <a:latin typeface="Calibri Light"/>
              </a:rPr>
              <a:t>Questions?</a:t>
            </a:r>
            <a:endParaRPr lang="en-US" sz="60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4199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State Space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848576F-742F-4578-822E-852F79DD0333}"/>
              </a:ext>
            </a:extLst>
          </p:cNvPr>
          <p:cNvSpPr txBox="1"/>
          <p:nvPr/>
        </p:nvSpPr>
        <p:spPr>
          <a:xfrm>
            <a:off x="125935" y="6110955"/>
            <a:ext cx="12192000" cy="618372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FFFFFF"/>
                </a:solidFill>
                <a:latin typeface="Calibri Light"/>
              </a:rPr>
              <a:t>Set of all possible configurations of a problem. </a:t>
            </a:r>
            <a:endParaRPr lang="en-US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Single Light Switch">
                <a:extLst>
                  <a:ext uri="{FF2B5EF4-FFF2-40B4-BE49-F238E27FC236}">
                    <a16:creationId xmlns:a16="http://schemas.microsoft.com/office/drawing/2014/main" id="{B28DA4BE-AE43-44C7-93DF-D3D4962F8E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8790568"/>
                  </p:ext>
                </p:extLst>
              </p:nvPr>
            </p:nvGraphicFramePr>
            <p:xfrm>
              <a:off x="416470" y="1755906"/>
              <a:ext cx="2015518" cy="260831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15518" cy="2608316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4633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Single Light Switch">
                <a:extLst>
                  <a:ext uri="{FF2B5EF4-FFF2-40B4-BE49-F238E27FC236}">
                    <a16:creationId xmlns:a16="http://schemas.microsoft.com/office/drawing/2014/main" id="{B28DA4BE-AE43-44C7-93DF-D3D4962F8E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6470" y="1755906"/>
                <a:ext cx="2015518" cy="260831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2AA45E7-98C0-499A-A736-9EF60DD14F5C}"/>
              </a:ext>
            </a:extLst>
          </p:cNvPr>
          <p:cNvSpPr txBox="1"/>
          <p:nvPr/>
        </p:nvSpPr>
        <p:spPr>
          <a:xfrm>
            <a:off x="621402" y="4493767"/>
            <a:ext cx="181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rgbClr val="00B050"/>
                </a:solidFill>
              </a:rPr>
              <a:t>On</a:t>
            </a:r>
            <a:r>
              <a:rPr lang="en-SG" sz="2400" dirty="0">
                <a:solidFill>
                  <a:schemeClr val="bg1"/>
                </a:solidFill>
              </a:rPr>
              <a:t> or </a:t>
            </a:r>
            <a:r>
              <a:rPr lang="en-SG" sz="2400" dirty="0">
                <a:solidFill>
                  <a:srgbClr val="FF0000"/>
                </a:solidFill>
              </a:rPr>
              <a:t>Off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ingle Light Switch">
                <a:extLst>
                  <a:ext uri="{FF2B5EF4-FFF2-40B4-BE49-F238E27FC236}">
                    <a16:creationId xmlns:a16="http://schemas.microsoft.com/office/drawing/2014/main" id="{5B16B6FB-2045-4B9F-848E-AED3C469DD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4066464"/>
                  </p:ext>
                </p:extLst>
              </p:nvPr>
            </p:nvGraphicFramePr>
            <p:xfrm>
              <a:off x="6997247" y="1595023"/>
              <a:ext cx="544002" cy="7088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002" cy="708898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ingle Light Switch">
                <a:extLst>
                  <a:ext uri="{FF2B5EF4-FFF2-40B4-BE49-F238E27FC236}">
                    <a16:creationId xmlns:a16="http://schemas.microsoft.com/office/drawing/2014/main" id="{5B16B6FB-2045-4B9F-848E-AED3C469DD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97247" y="1595023"/>
                <a:ext cx="544002" cy="708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Single Light Switch">
                <a:extLst>
                  <a:ext uri="{FF2B5EF4-FFF2-40B4-BE49-F238E27FC236}">
                    <a16:creationId xmlns:a16="http://schemas.microsoft.com/office/drawing/2014/main" id="{1A0387B5-3BCC-4678-9C83-E95A77E628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70051363"/>
                  </p:ext>
                </p:extLst>
              </p:nvPr>
            </p:nvGraphicFramePr>
            <p:xfrm>
              <a:off x="6987854" y="2543897"/>
              <a:ext cx="544003" cy="708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003" cy="708897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Single Light Switch">
                <a:extLst>
                  <a:ext uri="{FF2B5EF4-FFF2-40B4-BE49-F238E27FC236}">
                    <a16:creationId xmlns:a16="http://schemas.microsoft.com/office/drawing/2014/main" id="{1A0387B5-3BCC-4678-9C83-E95A77E628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7854" y="2543897"/>
                <a:ext cx="544003" cy="708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Single Light Switch">
                <a:extLst>
                  <a:ext uri="{FF2B5EF4-FFF2-40B4-BE49-F238E27FC236}">
                    <a16:creationId xmlns:a16="http://schemas.microsoft.com/office/drawing/2014/main" id="{1ED3B063-6161-4029-8E3A-A84D3F1493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20103588"/>
                  </p:ext>
                </p:extLst>
              </p:nvPr>
            </p:nvGraphicFramePr>
            <p:xfrm>
              <a:off x="7731601" y="2543897"/>
              <a:ext cx="544003" cy="708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003" cy="708897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Single Light Switch">
                <a:extLst>
                  <a:ext uri="{FF2B5EF4-FFF2-40B4-BE49-F238E27FC236}">
                    <a16:creationId xmlns:a16="http://schemas.microsoft.com/office/drawing/2014/main" id="{1ED3B063-6161-4029-8E3A-A84D3F1493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1601" y="2543897"/>
                <a:ext cx="544003" cy="708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Single Light Switch">
                <a:extLst>
                  <a:ext uri="{FF2B5EF4-FFF2-40B4-BE49-F238E27FC236}">
                    <a16:creationId xmlns:a16="http://schemas.microsoft.com/office/drawing/2014/main" id="{EFA0A1BA-C591-4405-B3D3-4EAF42E22F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45241265"/>
                  </p:ext>
                </p:extLst>
              </p:nvPr>
            </p:nvGraphicFramePr>
            <p:xfrm>
              <a:off x="6987854" y="3500725"/>
              <a:ext cx="544002" cy="7088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002" cy="708898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Single Light Switch">
                <a:extLst>
                  <a:ext uri="{FF2B5EF4-FFF2-40B4-BE49-F238E27FC236}">
                    <a16:creationId xmlns:a16="http://schemas.microsoft.com/office/drawing/2014/main" id="{EFA0A1BA-C591-4405-B3D3-4EAF42E22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7854" y="3500725"/>
                <a:ext cx="544002" cy="708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Single Light Switch">
                <a:extLst>
                  <a:ext uri="{FF2B5EF4-FFF2-40B4-BE49-F238E27FC236}">
                    <a16:creationId xmlns:a16="http://schemas.microsoft.com/office/drawing/2014/main" id="{85A15DE3-28D0-4685-BE88-8B05949E72D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5887798"/>
                  </p:ext>
                </p:extLst>
              </p:nvPr>
            </p:nvGraphicFramePr>
            <p:xfrm>
              <a:off x="7731603" y="3500725"/>
              <a:ext cx="544002" cy="7088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002" cy="708898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Single Light Switch">
                <a:extLst>
                  <a:ext uri="{FF2B5EF4-FFF2-40B4-BE49-F238E27FC236}">
                    <a16:creationId xmlns:a16="http://schemas.microsoft.com/office/drawing/2014/main" id="{85A15DE3-28D0-4685-BE88-8B05949E72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1603" y="3500725"/>
                <a:ext cx="544002" cy="708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Single Light Switch">
                <a:extLst>
                  <a:ext uri="{FF2B5EF4-FFF2-40B4-BE49-F238E27FC236}">
                    <a16:creationId xmlns:a16="http://schemas.microsoft.com/office/drawing/2014/main" id="{EBC3DD3D-13CE-4EAC-8682-BA726B712D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8234108"/>
                  </p:ext>
                </p:extLst>
              </p:nvPr>
            </p:nvGraphicFramePr>
            <p:xfrm>
              <a:off x="8475349" y="3503453"/>
              <a:ext cx="542799" cy="7034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2799" cy="703441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30" ay="-56240" az="461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289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Single Light Switch">
                <a:extLst>
                  <a:ext uri="{FF2B5EF4-FFF2-40B4-BE49-F238E27FC236}">
                    <a16:creationId xmlns:a16="http://schemas.microsoft.com/office/drawing/2014/main" id="{EBC3DD3D-13CE-4EAC-8682-BA726B712D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75349" y="3503453"/>
                <a:ext cx="542799" cy="7034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Single Light Switch">
                <a:extLst>
                  <a:ext uri="{FF2B5EF4-FFF2-40B4-BE49-F238E27FC236}">
                    <a16:creationId xmlns:a16="http://schemas.microsoft.com/office/drawing/2014/main" id="{FED22095-C655-411D-B414-6A670F6D7F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0618444"/>
                  </p:ext>
                </p:extLst>
              </p:nvPr>
            </p:nvGraphicFramePr>
            <p:xfrm>
              <a:off x="6987853" y="4369149"/>
              <a:ext cx="544002" cy="7088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002" cy="708898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Single Light Switch">
                <a:extLst>
                  <a:ext uri="{FF2B5EF4-FFF2-40B4-BE49-F238E27FC236}">
                    <a16:creationId xmlns:a16="http://schemas.microsoft.com/office/drawing/2014/main" id="{FED22095-C655-411D-B414-6A670F6D7F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87853" y="4369149"/>
                <a:ext cx="544002" cy="708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Single Light Switch">
                <a:extLst>
                  <a:ext uri="{FF2B5EF4-FFF2-40B4-BE49-F238E27FC236}">
                    <a16:creationId xmlns:a16="http://schemas.microsoft.com/office/drawing/2014/main" id="{2C61B424-6BA0-4B21-AC80-1E672462CA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31692729"/>
                  </p:ext>
                </p:extLst>
              </p:nvPr>
            </p:nvGraphicFramePr>
            <p:xfrm>
              <a:off x="7731602" y="4369149"/>
              <a:ext cx="544002" cy="7088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002" cy="708898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Single Light Switch">
                <a:extLst>
                  <a:ext uri="{FF2B5EF4-FFF2-40B4-BE49-F238E27FC236}">
                    <a16:creationId xmlns:a16="http://schemas.microsoft.com/office/drawing/2014/main" id="{2C61B424-6BA0-4B21-AC80-1E672462CA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1602" y="4369149"/>
                <a:ext cx="544002" cy="708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Single Light Switch">
                <a:extLst>
                  <a:ext uri="{FF2B5EF4-FFF2-40B4-BE49-F238E27FC236}">
                    <a16:creationId xmlns:a16="http://schemas.microsoft.com/office/drawing/2014/main" id="{E655DDFD-9B6D-4CAD-B017-84A1956230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3286510"/>
                  </p:ext>
                </p:extLst>
              </p:nvPr>
            </p:nvGraphicFramePr>
            <p:xfrm>
              <a:off x="8475348" y="4369149"/>
              <a:ext cx="544003" cy="708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003" cy="708897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Single Light Switch">
                <a:extLst>
                  <a:ext uri="{FF2B5EF4-FFF2-40B4-BE49-F238E27FC236}">
                    <a16:creationId xmlns:a16="http://schemas.microsoft.com/office/drawing/2014/main" id="{E655DDFD-9B6D-4CAD-B017-84A1956230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75348" y="4369149"/>
                <a:ext cx="544003" cy="708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 descr="Single Light Switch">
                <a:extLst>
                  <a:ext uri="{FF2B5EF4-FFF2-40B4-BE49-F238E27FC236}">
                    <a16:creationId xmlns:a16="http://schemas.microsoft.com/office/drawing/2014/main" id="{52463D3F-FA0A-4392-86D3-CA7FD35812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1387615"/>
                  </p:ext>
                </p:extLst>
              </p:nvPr>
            </p:nvGraphicFramePr>
            <p:xfrm>
              <a:off x="9219094" y="4369149"/>
              <a:ext cx="544003" cy="708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003" cy="708897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 descr="Single Light Switch">
                <a:extLst>
                  <a:ext uri="{FF2B5EF4-FFF2-40B4-BE49-F238E27FC236}">
                    <a16:creationId xmlns:a16="http://schemas.microsoft.com/office/drawing/2014/main" id="{52463D3F-FA0A-4392-86D3-CA7FD35812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19094" y="4369149"/>
                <a:ext cx="544003" cy="708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 descr="Single Light Switch">
                <a:extLst>
                  <a:ext uri="{FF2B5EF4-FFF2-40B4-BE49-F238E27FC236}">
                    <a16:creationId xmlns:a16="http://schemas.microsoft.com/office/drawing/2014/main" id="{19BDE3F0-440F-4385-AD20-047477F531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836764"/>
                  </p:ext>
                </p:extLst>
              </p:nvPr>
            </p:nvGraphicFramePr>
            <p:xfrm>
              <a:off x="6973280" y="5261485"/>
              <a:ext cx="544003" cy="708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003" cy="708897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 descr="Single Light Switch">
                <a:extLst>
                  <a:ext uri="{FF2B5EF4-FFF2-40B4-BE49-F238E27FC236}">
                    <a16:creationId xmlns:a16="http://schemas.microsoft.com/office/drawing/2014/main" id="{19BDE3F0-440F-4385-AD20-047477F531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73280" y="5261485"/>
                <a:ext cx="544003" cy="708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9" name="3D Model 38" descr="Single Light Switch">
                <a:extLst>
                  <a:ext uri="{FF2B5EF4-FFF2-40B4-BE49-F238E27FC236}">
                    <a16:creationId xmlns:a16="http://schemas.microsoft.com/office/drawing/2014/main" id="{92513D0F-37FD-4115-A900-81459479D1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326540"/>
                  </p:ext>
                </p:extLst>
              </p:nvPr>
            </p:nvGraphicFramePr>
            <p:xfrm>
              <a:off x="7731602" y="5261485"/>
              <a:ext cx="544003" cy="708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4003" cy="708897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9289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9" name="3D Model 38" descr="Single Light Switch">
                <a:extLst>
                  <a:ext uri="{FF2B5EF4-FFF2-40B4-BE49-F238E27FC236}">
                    <a16:creationId xmlns:a16="http://schemas.microsoft.com/office/drawing/2014/main" id="{92513D0F-37FD-4115-A900-81459479D1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1602" y="5261485"/>
                <a:ext cx="544003" cy="708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 descr="Single Light Switch">
                <a:extLst>
                  <a:ext uri="{FF2B5EF4-FFF2-40B4-BE49-F238E27FC236}">
                    <a16:creationId xmlns:a16="http://schemas.microsoft.com/office/drawing/2014/main" id="{DF7DCBA2-1234-4B83-8A9C-1E2019CD357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5302962"/>
                  </p:ext>
                </p:extLst>
              </p:nvPr>
            </p:nvGraphicFramePr>
            <p:xfrm>
              <a:off x="9248002" y="5262169"/>
              <a:ext cx="543756" cy="7075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3756" cy="707530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50" ay="140627" az="-115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89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 descr="Single Light Switch">
                <a:extLst>
                  <a:ext uri="{FF2B5EF4-FFF2-40B4-BE49-F238E27FC236}">
                    <a16:creationId xmlns:a16="http://schemas.microsoft.com/office/drawing/2014/main" id="{DF7DCBA2-1234-4B83-8A9C-1E2019CD35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48002" y="5262169"/>
                <a:ext cx="543756" cy="7075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 descr="Single Light Switch">
                <a:extLst>
                  <a:ext uri="{FF2B5EF4-FFF2-40B4-BE49-F238E27FC236}">
                    <a16:creationId xmlns:a16="http://schemas.microsoft.com/office/drawing/2014/main" id="{7493C25D-8023-4011-A2D5-146D4FA6E6A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276618"/>
                  </p:ext>
                </p:extLst>
              </p:nvPr>
            </p:nvGraphicFramePr>
            <p:xfrm>
              <a:off x="10006079" y="5262169"/>
              <a:ext cx="543756" cy="7075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43756" cy="707530"/>
                    </a:xfrm>
                    <a:prstGeom prst="rect">
                      <a:avLst/>
                    </a:prstGeom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50" ay="140627" az="-115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9289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 descr="Single Light Switch">
                <a:extLst>
                  <a:ext uri="{FF2B5EF4-FFF2-40B4-BE49-F238E27FC236}">
                    <a16:creationId xmlns:a16="http://schemas.microsoft.com/office/drawing/2014/main" id="{7493C25D-8023-4011-A2D5-146D4FA6E6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06079" y="5262169"/>
                <a:ext cx="543756" cy="707530"/>
              </a:xfrm>
              <a:prstGeom prst="rect">
                <a:avLst/>
              </a:prstGeom>
            </p:spPr>
          </p:pic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5D6DDBA3-3010-4C25-B22C-0971E462672E}"/>
              </a:ext>
            </a:extLst>
          </p:cNvPr>
          <p:cNvSpPr txBox="1"/>
          <p:nvPr/>
        </p:nvSpPr>
        <p:spPr>
          <a:xfrm>
            <a:off x="5520161" y="2706725"/>
            <a:ext cx="152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2 - Switches</a:t>
            </a:r>
            <a:endParaRPr lang="en-SG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791EB6-8C28-4857-AF8A-7426FF7F9E20}"/>
              </a:ext>
            </a:extLst>
          </p:cNvPr>
          <p:cNvSpPr txBox="1"/>
          <p:nvPr/>
        </p:nvSpPr>
        <p:spPr>
          <a:xfrm>
            <a:off x="5672562" y="1723697"/>
            <a:ext cx="1371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1 - Switch</a:t>
            </a:r>
            <a:endParaRPr lang="en-SG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400A154-E1DB-454A-9AED-884163D8FE90}"/>
              </a:ext>
            </a:extLst>
          </p:cNvPr>
          <p:cNvSpPr txBox="1"/>
          <p:nvPr/>
        </p:nvSpPr>
        <p:spPr>
          <a:xfrm>
            <a:off x="5520161" y="3636705"/>
            <a:ext cx="152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3 - Switches</a:t>
            </a:r>
            <a:endParaRPr lang="en-SG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4DC829-9C60-4C4D-AB88-63A9FDF6220D}"/>
              </a:ext>
            </a:extLst>
          </p:cNvPr>
          <p:cNvSpPr txBox="1"/>
          <p:nvPr/>
        </p:nvSpPr>
        <p:spPr>
          <a:xfrm>
            <a:off x="5520161" y="4524865"/>
            <a:ext cx="152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4 - Switches</a:t>
            </a:r>
            <a:endParaRPr lang="en-SG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211F13-A579-4C42-8769-4206A193DC64}"/>
              </a:ext>
            </a:extLst>
          </p:cNvPr>
          <p:cNvSpPr txBox="1"/>
          <p:nvPr/>
        </p:nvSpPr>
        <p:spPr>
          <a:xfrm>
            <a:off x="5539622" y="5393722"/>
            <a:ext cx="1524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n</a:t>
            </a:r>
            <a:r>
              <a:rPr lang="en-SG" sz="1800" dirty="0">
                <a:solidFill>
                  <a:schemeClr val="bg1"/>
                </a:solidFill>
              </a:rPr>
              <a:t> - Switches</a:t>
            </a:r>
            <a:endParaRPr lang="en-SG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47877E7-B3AD-4668-AF33-8AC0131D6D12}"/>
              </a:ext>
            </a:extLst>
          </p:cNvPr>
          <p:cNvCxnSpPr>
            <a:cxnSpLocks/>
          </p:cNvCxnSpPr>
          <p:nvPr/>
        </p:nvCxnSpPr>
        <p:spPr>
          <a:xfrm>
            <a:off x="7731602" y="1949473"/>
            <a:ext cx="327952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C09AE991-4E68-4D41-94CD-DDC3BC53FE5A}"/>
              </a:ext>
            </a:extLst>
          </p:cNvPr>
          <p:cNvSpPr txBox="1"/>
          <p:nvPr/>
        </p:nvSpPr>
        <p:spPr>
          <a:xfrm>
            <a:off x="11331556" y="2713680"/>
            <a:ext cx="1371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4</a:t>
            </a:r>
            <a:endParaRPr lang="en-SG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A692E9-D3F2-4A5F-8E16-A8959FA15B14}"/>
              </a:ext>
            </a:extLst>
          </p:cNvPr>
          <p:cNvSpPr txBox="1"/>
          <p:nvPr/>
        </p:nvSpPr>
        <p:spPr>
          <a:xfrm>
            <a:off x="10167193" y="1253067"/>
            <a:ext cx="26638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State Space Size</a:t>
            </a:r>
            <a:endParaRPr lang="en-SG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6E8A6FE-8F20-4635-A633-A8DDCCA269B8}"/>
              </a:ext>
            </a:extLst>
          </p:cNvPr>
          <p:cNvSpPr txBox="1"/>
          <p:nvPr/>
        </p:nvSpPr>
        <p:spPr>
          <a:xfrm>
            <a:off x="11331556" y="3670508"/>
            <a:ext cx="1371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8</a:t>
            </a:r>
            <a:endParaRPr lang="en-SG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495B2C-9710-4EFC-A7E9-6C3CDA40C630}"/>
              </a:ext>
            </a:extLst>
          </p:cNvPr>
          <p:cNvSpPr txBox="1"/>
          <p:nvPr/>
        </p:nvSpPr>
        <p:spPr>
          <a:xfrm>
            <a:off x="11331556" y="4538932"/>
            <a:ext cx="1371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16</a:t>
            </a:r>
            <a:endParaRPr lang="en-SG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57315E0-8A91-4907-8B02-A6F8B88416AB}"/>
              </a:ext>
            </a:extLst>
          </p:cNvPr>
          <p:cNvSpPr txBox="1"/>
          <p:nvPr/>
        </p:nvSpPr>
        <p:spPr>
          <a:xfrm>
            <a:off x="11331556" y="5431268"/>
            <a:ext cx="1371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2</a:t>
            </a:r>
            <a:r>
              <a:rPr lang="en-SG" sz="1800" baseline="30000" dirty="0">
                <a:solidFill>
                  <a:schemeClr val="bg1"/>
                </a:solidFill>
              </a:rPr>
              <a:t>n</a:t>
            </a:r>
            <a:endParaRPr lang="en-SG" baseline="30000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8F024F6-F722-4181-9C49-F2BB97C5E41C}"/>
              </a:ext>
            </a:extLst>
          </p:cNvPr>
          <p:cNvCxnSpPr>
            <a:cxnSpLocks/>
          </p:cNvCxnSpPr>
          <p:nvPr/>
        </p:nvCxnSpPr>
        <p:spPr>
          <a:xfrm>
            <a:off x="8367333" y="2898346"/>
            <a:ext cx="293811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CCC30C4-6585-4B77-B644-C5EC302A1CDE}"/>
              </a:ext>
            </a:extLst>
          </p:cNvPr>
          <p:cNvCxnSpPr>
            <a:cxnSpLocks/>
          </p:cNvCxnSpPr>
          <p:nvPr/>
        </p:nvCxnSpPr>
        <p:spPr>
          <a:xfrm>
            <a:off x="9219095" y="3855174"/>
            <a:ext cx="2005576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2FBEE21-C2D4-46DE-81C2-AC4EFA80F8EB}"/>
              </a:ext>
            </a:extLst>
          </p:cNvPr>
          <p:cNvCxnSpPr>
            <a:cxnSpLocks/>
          </p:cNvCxnSpPr>
          <p:nvPr/>
        </p:nvCxnSpPr>
        <p:spPr>
          <a:xfrm flipV="1">
            <a:off x="9910563" y="4723598"/>
            <a:ext cx="1314108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B1765BE-48F1-4A46-90BF-B8AC02B1AB96}"/>
              </a:ext>
            </a:extLst>
          </p:cNvPr>
          <p:cNvCxnSpPr>
            <a:cxnSpLocks/>
          </p:cNvCxnSpPr>
          <p:nvPr/>
        </p:nvCxnSpPr>
        <p:spPr>
          <a:xfrm flipV="1">
            <a:off x="10671764" y="5615934"/>
            <a:ext cx="553021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2383E43-2BD8-4C70-8E93-58722B834A7E}"/>
              </a:ext>
            </a:extLst>
          </p:cNvPr>
          <p:cNvSpPr txBox="1"/>
          <p:nvPr/>
        </p:nvSpPr>
        <p:spPr>
          <a:xfrm>
            <a:off x="11331556" y="1762971"/>
            <a:ext cx="1371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2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BB372-5B84-4E8B-96C4-0F5E21D696EF}"/>
              </a:ext>
            </a:extLst>
          </p:cNvPr>
          <p:cNvSpPr txBox="1"/>
          <p:nvPr/>
        </p:nvSpPr>
        <p:spPr>
          <a:xfrm>
            <a:off x="8418238" y="561593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102414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6" grpId="0"/>
      <p:bldP spid="58" grpId="0"/>
      <p:bldP spid="60" grpId="0"/>
      <p:bldP spid="62" grpId="0"/>
      <p:bldP spid="66" grpId="0"/>
      <p:bldP spid="69" grpId="0"/>
      <p:bldP spid="71" grpId="0"/>
      <p:bldP spid="73" grpId="0"/>
      <p:bldP spid="75" grpId="0"/>
      <p:bldP spid="87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788801" y="267048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Exponential State Space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16E98C-12B0-4C9C-99DB-A2488A2CB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694284"/>
              </p:ext>
            </p:extLst>
          </p:nvPr>
        </p:nvGraphicFramePr>
        <p:xfrm>
          <a:off x="2032000" y="122131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1695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State Space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848576F-742F-4578-822E-852F79DD0333}"/>
              </a:ext>
            </a:extLst>
          </p:cNvPr>
          <p:cNvSpPr txBox="1"/>
          <p:nvPr/>
        </p:nvSpPr>
        <p:spPr>
          <a:xfrm>
            <a:off x="4561049" y="5605784"/>
            <a:ext cx="3208613" cy="618372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FFFFFF"/>
                </a:solidFill>
                <a:latin typeface="Calibri Light"/>
              </a:rPr>
              <a:t>N-Queen Puzzle. </a:t>
            </a:r>
            <a:endParaRPr lang="en-US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E6152-46E0-463C-B01F-8E41EA5C1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684" y="1573735"/>
            <a:ext cx="3962400" cy="3962400"/>
          </a:xfrm>
          <a:prstGeom prst="rect">
            <a:avLst/>
          </a:prstGeom>
        </p:spPr>
      </p:pic>
      <p:pic>
        <p:nvPicPr>
          <p:cNvPr id="9" name="Picture 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EC18579-0C1C-4671-8AD8-42E5140F73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584" y="3554935"/>
            <a:ext cx="495300" cy="4953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BFDBF8-2F39-466F-8F30-454C317D4C8E}"/>
              </a:ext>
            </a:extLst>
          </p:cNvPr>
          <p:cNvCxnSpPr>
            <a:cxnSpLocks/>
          </p:cNvCxnSpPr>
          <p:nvPr/>
        </p:nvCxnSpPr>
        <p:spPr>
          <a:xfrm flipV="1">
            <a:off x="5639713" y="1704233"/>
            <a:ext cx="0" cy="172476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AB8E25-B54F-49F1-91F6-70838BD13EE8}"/>
              </a:ext>
            </a:extLst>
          </p:cNvPr>
          <p:cNvCxnSpPr>
            <a:cxnSpLocks/>
          </p:cNvCxnSpPr>
          <p:nvPr/>
        </p:nvCxnSpPr>
        <p:spPr>
          <a:xfrm flipH="1" flipV="1">
            <a:off x="4029931" y="2265020"/>
            <a:ext cx="1259354" cy="119084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E04251-C1AA-4938-8CE5-6992EA978D7F}"/>
              </a:ext>
            </a:extLst>
          </p:cNvPr>
          <p:cNvCxnSpPr>
            <a:cxnSpLocks/>
          </p:cNvCxnSpPr>
          <p:nvPr/>
        </p:nvCxnSpPr>
        <p:spPr>
          <a:xfrm flipH="1">
            <a:off x="4029931" y="4161341"/>
            <a:ext cx="1259354" cy="119912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0118D07-39DB-48BF-838D-BDFD29F66A2A}"/>
              </a:ext>
            </a:extLst>
          </p:cNvPr>
          <p:cNvCxnSpPr>
            <a:cxnSpLocks/>
          </p:cNvCxnSpPr>
          <p:nvPr/>
        </p:nvCxnSpPr>
        <p:spPr>
          <a:xfrm flipH="1">
            <a:off x="3980651" y="3802585"/>
            <a:ext cx="1308634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FB62166-A6F2-4F0B-BBB8-CD1ADDFF9246}"/>
              </a:ext>
            </a:extLst>
          </p:cNvPr>
          <p:cNvCxnSpPr>
            <a:cxnSpLocks/>
          </p:cNvCxnSpPr>
          <p:nvPr/>
        </p:nvCxnSpPr>
        <p:spPr>
          <a:xfrm>
            <a:off x="5651234" y="4237998"/>
            <a:ext cx="0" cy="112246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84066B3-DE2E-400A-8241-54FB8D44CA0B}"/>
              </a:ext>
            </a:extLst>
          </p:cNvPr>
          <p:cNvCxnSpPr>
            <a:cxnSpLocks/>
          </p:cNvCxnSpPr>
          <p:nvPr/>
        </p:nvCxnSpPr>
        <p:spPr>
          <a:xfrm>
            <a:off x="6095700" y="3785246"/>
            <a:ext cx="161373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E21A2C-278F-4ADC-BC05-0962BB4A5E40}"/>
              </a:ext>
            </a:extLst>
          </p:cNvPr>
          <p:cNvCxnSpPr>
            <a:cxnSpLocks/>
          </p:cNvCxnSpPr>
          <p:nvPr/>
        </p:nvCxnSpPr>
        <p:spPr>
          <a:xfrm flipV="1">
            <a:off x="6050371" y="1763095"/>
            <a:ext cx="1659061" cy="166590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4CC7701-EC4A-4839-8A15-AF718F9CC0EE}"/>
              </a:ext>
            </a:extLst>
          </p:cNvPr>
          <p:cNvCxnSpPr>
            <a:cxnSpLocks/>
          </p:cNvCxnSpPr>
          <p:nvPr/>
        </p:nvCxnSpPr>
        <p:spPr>
          <a:xfrm>
            <a:off x="6095700" y="4288822"/>
            <a:ext cx="1130068" cy="107164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16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Lesson Objectives (Learning Goals)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3A04F8C9-F015-4E7B-8CDF-6E97455DC9A4}"/>
              </a:ext>
            </a:extLst>
          </p:cNvPr>
          <p:cNvSpPr txBox="1"/>
          <p:nvPr/>
        </p:nvSpPr>
        <p:spPr>
          <a:xfrm>
            <a:off x="838380" y="1820085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AutoNum type="arabicPeriod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Define and differentiate between different optimization problems.</a:t>
            </a:r>
          </a:p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AutoNum type="arabicPeriod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Calculate and appreciate a problem’s state space.</a:t>
            </a:r>
          </a:p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AutoNum type="arabicPeriod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Recognize the vital role of Heuristics in exploring the state space.</a:t>
            </a:r>
          </a:p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AutoNum type="arabicPeriod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Abstract out the shape (properties) of a state space.</a:t>
            </a:r>
          </a:p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AutoNum type="arabicPeriod"/>
            </a:pP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0881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380" y="36818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State Space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Shape 1">
            <a:extLst>
              <a:ext uri="{FF2B5EF4-FFF2-40B4-BE49-F238E27FC236}">
                <a16:creationId xmlns:a16="http://schemas.microsoft.com/office/drawing/2014/main" id="{9848576F-742F-4578-822E-852F79DD0333}"/>
              </a:ext>
            </a:extLst>
          </p:cNvPr>
          <p:cNvSpPr txBox="1"/>
          <p:nvPr/>
        </p:nvSpPr>
        <p:spPr>
          <a:xfrm>
            <a:off x="1269120" y="5822326"/>
            <a:ext cx="3208613" cy="618372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FFFFFF"/>
                </a:solidFill>
                <a:latin typeface="Calibri Light"/>
              </a:rPr>
              <a:t>8-Queen Puzzle. </a:t>
            </a:r>
            <a:endParaRPr lang="en-US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951B6-CB77-4AA9-BF32-B2A95B67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7" y="1693340"/>
            <a:ext cx="3962400" cy="3962400"/>
          </a:xfrm>
          <a:prstGeom prst="rect">
            <a:avLst/>
          </a:prstGeom>
        </p:spPr>
      </p:pic>
      <p:pic>
        <p:nvPicPr>
          <p:cNvPr id="17" name="Picture 1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5C35B18B-96FA-4289-A720-0C5FB955D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77" y="3179240"/>
            <a:ext cx="495300" cy="495300"/>
          </a:xfrm>
          <a:prstGeom prst="rect">
            <a:avLst/>
          </a:prstGeom>
        </p:spPr>
      </p:pic>
      <p:pic>
        <p:nvPicPr>
          <p:cNvPr id="18" name="Picture 17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2C34A0C-51E7-4A90-9EC6-85DEA0531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77" y="4169840"/>
            <a:ext cx="495300" cy="495300"/>
          </a:xfrm>
          <a:prstGeom prst="rect">
            <a:avLst/>
          </a:prstGeom>
        </p:spPr>
      </p:pic>
      <p:pic>
        <p:nvPicPr>
          <p:cNvPr id="19" name="Picture 1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A423F02F-E928-4575-BC3B-9AEC92A5A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77" y="5156220"/>
            <a:ext cx="495300" cy="495300"/>
          </a:xfrm>
          <a:prstGeom prst="rect">
            <a:avLst/>
          </a:prstGeom>
        </p:spPr>
      </p:pic>
      <p:pic>
        <p:nvPicPr>
          <p:cNvPr id="20" name="Picture 1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649F4B14-A89E-42D1-BEEE-04DCB7C19F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77" y="2202893"/>
            <a:ext cx="495300" cy="495300"/>
          </a:xfrm>
          <a:prstGeom prst="rect">
            <a:avLst/>
          </a:prstGeom>
        </p:spPr>
      </p:pic>
      <p:pic>
        <p:nvPicPr>
          <p:cNvPr id="21" name="Picture 20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5B86B01E-D1F7-4672-91CD-06543FD0F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77" y="4660920"/>
            <a:ext cx="495300" cy="495300"/>
          </a:xfrm>
          <a:prstGeom prst="rect">
            <a:avLst/>
          </a:prstGeom>
        </p:spPr>
      </p:pic>
      <p:pic>
        <p:nvPicPr>
          <p:cNvPr id="22" name="Picture 2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0C6F671C-3195-4A97-A48D-6F41C7585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36" y="1693340"/>
            <a:ext cx="495300" cy="495300"/>
          </a:xfrm>
          <a:prstGeom prst="rect">
            <a:avLst/>
          </a:prstGeom>
        </p:spPr>
      </p:pic>
      <p:pic>
        <p:nvPicPr>
          <p:cNvPr id="23" name="Picture 2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7C9C15F6-8170-4F1D-9C95-1BCB24A88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77" y="2681830"/>
            <a:ext cx="495300" cy="495300"/>
          </a:xfrm>
          <a:prstGeom prst="rect">
            <a:avLst/>
          </a:prstGeom>
        </p:spPr>
      </p:pic>
      <p:pic>
        <p:nvPicPr>
          <p:cNvPr id="24" name="Picture 23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BBC984E-674C-43C1-8950-E20E77F0C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080" y="3673485"/>
            <a:ext cx="495300" cy="4953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E04A9A-41C3-4126-8470-D41537BE1653}"/>
              </a:ext>
            </a:extLst>
          </p:cNvPr>
          <p:cNvSpPr txBox="1"/>
          <p:nvPr/>
        </p:nvSpPr>
        <p:spPr>
          <a:xfrm>
            <a:off x="5186455" y="1756357"/>
            <a:ext cx="2502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1</a:t>
            </a:r>
            <a:r>
              <a:rPr lang="en-SG" baseline="30000" dirty="0">
                <a:solidFill>
                  <a:schemeClr val="bg1"/>
                </a:solidFill>
              </a:rPr>
              <a:t>st</a:t>
            </a:r>
            <a:r>
              <a:rPr lang="en-SG" dirty="0">
                <a:solidFill>
                  <a:schemeClr val="bg1"/>
                </a:solidFill>
              </a:rPr>
              <a:t> Queen: 64 Squares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F1F8AE-D500-42A3-96B3-8ED614B7CF7B}"/>
              </a:ext>
            </a:extLst>
          </p:cNvPr>
          <p:cNvSpPr txBox="1"/>
          <p:nvPr/>
        </p:nvSpPr>
        <p:spPr>
          <a:xfrm>
            <a:off x="5186455" y="2146271"/>
            <a:ext cx="2502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2</a:t>
            </a:r>
            <a:r>
              <a:rPr lang="en-SG" baseline="30000" dirty="0">
                <a:solidFill>
                  <a:schemeClr val="bg1"/>
                </a:solidFill>
              </a:rPr>
              <a:t>nd </a:t>
            </a:r>
            <a:r>
              <a:rPr lang="en-SG" dirty="0">
                <a:solidFill>
                  <a:schemeClr val="bg1"/>
                </a:solidFill>
              </a:rPr>
              <a:t>Queen: 63 Squares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E3EB5D-CB36-418D-ABBE-ED3EB9315CCB}"/>
              </a:ext>
            </a:extLst>
          </p:cNvPr>
          <p:cNvSpPr txBox="1"/>
          <p:nvPr/>
        </p:nvSpPr>
        <p:spPr>
          <a:xfrm>
            <a:off x="5186455" y="2560148"/>
            <a:ext cx="2696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3</a:t>
            </a:r>
            <a:r>
              <a:rPr lang="en-SG" baseline="30000" dirty="0">
                <a:solidFill>
                  <a:schemeClr val="bg1"/>
                </a:solidFill>
              </a:rPr>
              <a:t>rd</a:t>
            </a:r>
            <a:r>
              <a:rPr lang="en-SG" dirty="0">
                <a:solidFill>
                  <a:schemeClr val="bg1"/>
                </a:solidFill>
              </a:rPr>
              <a:t>  Queen: 62 Squares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35EC06-3D76-4E1C-970B-BDE225F126C7}"/>
              </a:ext>
            </a:extLst>
          </p:cNvPr>
          <p:cNvSpPr txBox="1"/>
          <p:nvPr/>
        </p:nvSpPr>
        <p:spPr>
          <a:xfrm>
            <a:off x="5186455" y="2993552"/>
            <a:ext cx="2696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4</a:t>
            </a:r>
            <a:r>
              <a:rPr lang="en-SG" baseline="30000" dirty="0">
                <a:solidFill>
                  <a:schemeClr val="bg1"/>
                </a:solidFill>
              </a:rPr>
              <a:t>th</a:t>
            </a:r>
            <a:r>
              <a:rPr lang="en-SG" dirty="0">
                <a:solidFill>
                  <a:schemeClr val="bg1"/>
                </a:solidFill>
              </a:rPr>
              <a:t>  Queen: 61 Squares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5E4B2A-5A78-420D-81D1-051AD65C09EE}"/>
              </a:ext>
            </a:extLst>
          </p:cNvPr>
          <p:cNvSpPr txBox="1"/>
          <p:nvPr/>
        </p:nvSpPr>
        <p:spPr>
          <a:xfrm>
            <a:off x="5186455" y="3416498"/>
            <a:ext cx="2502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5</a:t>
            </a:r>
            <a:r>
              <a:rPr lang="en-SG" baseline="30000" dirty="0">
                <a:solidFill>
                  <a:schemeClr val="bg1"/>
                </a:solidFill>
              </a:rPr>
              <a:t>th</a:t>
            </a:r>
            <a:r>
              <a:rPr lang="en-SG" dirty="0">
                <a:solidFill>
                  <a:schemeClr val="bg1"/>
                </a:solidFill>
              </a:rPr>
              <a:t> Queen: 60 Squares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354975D-CEE5-473E-B2C0-5201E929A9C8}"/>
              </a:ext>
            </a:extLst>
          </p:cNvPr>
          <p:cNvSpPr txBox="1"/>
          <p:nvPr/>
        </p:nvSpPr>
        <p:spPr>
          <a:xfrm>
            <a:off x="5186455" y="3903516"/>
            <a:ext cx="2696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6</a:t>
            </a:r>
            <a:r>
              <a:rPr lang="en-SG" baseline="30000" dirty="0">
                <a:solidFill>
                  <a:schemeClr val="bg1"/>
                </a:solidFill>
              </a:rPr>
              <a:t>th</a:t>
            </a:r>
            <a:r>
              <a:rPr lang="en-SG" dirty="0">
                <a:solidFill>
                  <a:schemeClr val="bg1"/>
                </a:solidFill>
              </a:rPr>
              <a:t>  Queen: 59 Squares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23E5FBD-62B3-470D-ACDC-7C8AA6FED77C}"/>
              </a:ext>
            </a:extLst>
          </p:cNvPr>
          <p:cNvSpPr txBox="1"/>
          <p:nvPr/>
        </p:nvSpPr>
        <p:spPr>
          <a:xfrm>
            <a:off x="5186455" y="4326462"/>
            <a:ext cx="2502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7</a:t>
            </a:r>
            <a:r>
              <a:rPr lang="en-SG" baseline="30000" dirty="0">
                <a:solidFill>
                  <a:schemeClr val="bg1"/>
                </a:solidFill>
              </a:rPr>
              <a:t>th</a:t>
            </a:r>
            <a:r>
              <a:rPr lang="en-SG" dirty="0">
                <a:solidFill>
                  <a:schemeClr val="bg1"/>
                </a:solidFill>
              </a:rPr>
              <a:t> Queen: 58 Squares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09916E-14DC-4CF9-BD00-DE245D973DF6}"/>
              </a:ext>
            </a:extLst>
          </p:cNvPr>
          <p:cNvSpPr txBox="1"/>
          <p:nvPr/>
        </p:nvSpPr>
        <p:spPr>
          <a:xfrm>
            <a:off x="5186455" y="4804411"/>
            <a:ext cx="2808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8</a:t>
            </a:r>
            <a:r>
              <a:rPr lang="en-SG" baseline="30000" dirty="0">
                <a:solidFill>
                  <a:schemeClr val="bg1"/>
                </a:solidFill>
              </a:rPr>
              <a:t>th</a:t>
            </a:r>
            <a:r>
              <a:rPr lang="en-SG" dirty="0">
                <a:solidFill>
                  <a:schemeClr val="bg1"/>
                </a:solidFill>
              </a:rPr>
              <a:t>  Queen: 57 Squares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FCA55F-0FC1-4F28-ADC0-844D4852AD5C}"/>
                  </a:ext>
                </a:extLst>
              </p:cNvPr>
              <p:cNvSpPr txBox="1"/>
              <p:nvPr/>
            </p:nvSpPr>
            <p:spPr>
              <a:xfrm>
                <a:off x="4752306" y="5340708"/>
                <a:ext cx="7299157" cy="427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dirty="0">
                    <a:solidFill>
                      <a:schemeClr val="bg1"/>
                    </a:solidFill>
                  </a:rPr>
                  <a:t>Total Ways = 64 * 63 * 62 * 61 * 60 * 59 * 58 * 57 = 4426165368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64</m:t>
                            </m:r>
                          </m:num>
                          <m:den>
                            <m:r>
                              <a:rPr lang="en-SG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endParaRPr lang="en-S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6FCA55F-0FC1-4F28-ADC0-844D4852A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2306" y="5340708"/>
                <a:ext cx="7299157" cy="427296"/>
              </a:xfrm>
              <a:prstGeom prst="rect">
                <a:avLst/>
              </a:prstGeom>
              <a:blipFill>
                <a:blip r:embed="rId4"/>
                <a:stretch>
                  <a:fillRect l="-752" t="-1429" b="-142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E295F1-CAC5-4770-8841-96CEF8978533}"/>
                  </a:ext>
                </a:extLst>
              </p:cNvPr>
              <p:cNvSpPr txBox="1"/>
              <p:nvPr/>
            </p:nvSpPr>
            <p:spPr>
              <a:xfrm>
                <a:off x="5736446" y="5934969"/>
                <a:ext cx="1708929" cy="743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pt-BR" sz="28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en-SG" sz="2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spc="-1" dirty="0">
                            <a:solidFill>
                              <a:srgbClr val="FFFFFF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800" spc="-1" dirty="0">
                            <a:solidFill>
                              <a:srgbClr val="FFFFFF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!</m:t>
                        </m:r>
                      </m:num>
                      <m:den>
                        <m:r>
                          <m:rPr>
                            <m:nor/>
                          </m:rPr>
                          <a:rPr lang="en-SG" sz="2800" dirty="0">
                            <a:solidFill>
                              <a:schemeClr val="bg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SG" sz="2800" dirty="0">
                            <a:solidFill>
                              <a:schemeClr val="bg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SG" sz="2800" dirty="0">
                            <a:solidFill>
                              <a:schemeClr val="bg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SG" sz="2800" dirty="0">
                            <a:solidFill>
                              <a:schemeClr val="bg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k</m:t>
                        </m:r>
                        <m:r>
                          <m:rPr>
                            <m:nor/>
                          </m:rPr>
                          <a:rPr lang="en-SG" sz="2800" dirty="0">
                            <a:solidFill>
                              <a:schemeClr val="bg1"/>
                            </a:solidFill>
                            <a:latin typeface="Calibri Light" panose="020F0302020204030204" pitchFamily="34" charset="0"/>
                            <a:cs typeface="Calibri Light" panose="020F0302020204030204" pitchFamily="34" charset="0"/>
                          </a:rPr>
                          <m:t>)!</m:t>
                        </m:r>
                      </m:den>
                    </m:f>
                  </m:oMath>
                </a14:m>
                <a:r>
                  <a:rPr lang="en-SG" sz="2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8E295F1-CAC5-4770-8841-96CEF8978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446" y="5934969"/>
                <a:ext cx="1708929" cy="743280"/>
              </a:xfrm>
              <a:prstGeom prst="rect">
                <a:avLst/>
              </a:prstGeom>
              <a:blipFill>
                <a:blip r:embed="rId5"/>
                <a:stretch>
                  <a:fillRect b="-90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EF677D02-AF79-480F-A09D-A8B64CD2F748}"/>
              </a:ext>
            </a:extLst>
          </p:cNvPr>
          <p:cNvSpPr txBox="1"/>
          <p:nvPr/>
        </p:nvSpPr>
        <p:spPr>
          <a:xfrm>
            <a:off x="7595655" y="5827726"/>
            <a:ext cx="42422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Where,</a:t>
            </a:r>
          </a:p>
          <a:p>
            <a:pPr lvl="1"/>
            <a:r>
              <a:rPr lang="en-SG" i="1" dirty="0">
                <a:solidFill>
                  <a:schemeClr val="bg1"/>
                </a:solidFill>
              </a:rPr>
              <a:t>n</a:t>
            </a:r>
            <a:r>
              <a:rPr lang="en-SG" dirty="0">
                <a:solidFill>
                  <a:schemeClr val="bg1"/>
                </a:solidFill>
              </a:rPr>
              <a:t> is number of squares</a:t>
            </a:r>
          </a:p>
          <a:p>
            <a:pPr lvl="1"/>
            <a:r>
              <a:rPr lang="en-SG" dirty="0">
                <a:solidFill>
                  <a:schemeClr val="bg1"/>
                </a:solidFill>
              </a:rPr>
              <a:t>k is number of queens</a:t>
            </a:r>
          </a:p>
          <a:p>
            <a:r>
              <a:rPr lang="en-SG" dirty="0">
                <a:solidFill>
                  <a:schemeClr val="bg1"/>
                </a:solidFill>
              </a:rPr>
              <a:t>	</a:t>
            </a:r>
          </a:p>
          <a:p>
            <a:r>
              <a:rPr lang="en-SG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6264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  <p:bldP spid="31" grpId="0"/>
      <p:bldP spid="33" grpId="0"/>
      <p:bldP spid="34" grpId="0"/>
      <p:bldP spid="35" grpId="0"/>
      <p:bldP spid="36" grpId="0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FA4522A7-C2F0-45F7-A71A-A4F4613F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529" y="1592208"/>
            <a:ext cx="4419600" cy="4400550"/>
          </a:xfrm>
          <a:prstGeom prst="rect">
            <a:avLst/>
          </a:prstGeom>
        </p:spPr>
      </p:pic>
      <p:sp>
        <p:nvSpPr>
          <p:cNvPr id="125" name="TextShape 1"/>
          <p:cNvSpPr txBox="1"/>
          <p:nvPr/>
        </p:nvSpPr>
        <p:spPr>
          <a:xfrm>
            <a:off x="788801" y="267048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State Space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9E6152-46E0-463C-B01F-8E41EA5C1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93" y="1935115"/>
            <a:ext cx="3962400" cy="3962400"/>
          </a:xfrm>
          <a:prstGeom prst="rect">
            <a:avLst/>
          </a:prstGeom>
        </p:spPr>
      </p:pic>
      <p:pic>
        <p:nvPicPr>
          <p:cNvPr id="7" name="Picture 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9DD515BB-1C50-4F17-BA62-C6E9A2884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93" y="3421015"/>
            <a:ext cx="495300" cy="495300"/>
          </a:xfrm>
          <a:prstGeom prst="rect">
            <a:avLst/>
          </a:prstGeom>
        </p:spPr>
      </p:pic>
      <p:pic>
        <p:nvPicPr>
          <p:cNvPr id="8" name="Picture 7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D956C23F-EDDB-474F-8F2C-8FDFABE68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93" y="4411615"/>
            <a:ext cx="495300" cy="495300"/>
          </a:xfrm>
          <a:prstGeom prst="rect">
            <a:avLst/>
          </a:prstGeom>
        </p:spPr>
      </p:pic>
      <p:pic>
        <p:nvPicPr>
          <p:cNvPr id="9" name="Picture 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EC18579-0C1C-4671-8AD8-42E5140F7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193" y="5397995"/>
            <a:ext cx="495300" cy="495300"/>
          </a:xfrm>
          <a:prstGeom prst="rect">
            <a:avLst/>
          </a:prstGeom>
        </p:spPr>
      </p:pic>
      <p:pic>
        <p:nvPicPr>
          <p:cNvPr id="10" name="Picture 9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65A5590B-168D-4763-8C0B-0D43AFDF2D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93" y="2444668"/>
            <a:ext cx="495300" cy="495300"/>
          </a:xfrm>
          <a:prstGeom prst="rect">
            <a:avLst/>
          </a:prstGeom>
        </p:spPr>
      </p:pic>
      <p:pic>
        <p:nvPicPr>
          <p:cNvPr id="12" name="Picture 1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38B84471-C047-4F89-ABCE-EE242BBC6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793" y="4902695"/>
            <a:ext cx="495300" cy="495300"/>
          </a:xfrm>
          <a:prstGeom prst="rect">
            <a:avLst/>
          </a:prstGeom>
        </p:spPr>
      </p:pic>
      <p:pic>
        <p:nvPicPr>
          <p:cNvPr id="14" name="Picture 13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024386C7-0A4F-428D-B720-49484411E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952" y="1935115"/>
            <a:ext cx="495300" cy="495300"/>
          </a:xfrm>
          <a:prstGeom prst="rect">
            <a:avLst/>
          </a:prstGeom>
        </p:spPr>
      </p:pic>
      <p:pic>
        <p:nvPicPr>
          <p:cNvPr id="16" name="Picture 15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B80F073F-2AC1-4D2A-938E-C8BAC580C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93" y="2923605"/>
            <a:ext cx="495300" cy="495300"/>
          </a:xfrm>
          <a:prstGeom prst="rect">
            <a:avLst/>
          </a:prstGeom>
        </p:spPr>
      </p:pic>
      <p:pic>
        <p:nvPicPr>
          <p:cNvPr id="22" name="Picture 21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81DD8FCA-A6A8-4F03-B7AB-8D36342A83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096" y="3915260"/>
            <a:ext cx="495300" cy="49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F2061D-9D99-4DE0-A953-7DCB7380A4F3}"/>
              </a:ext>
            </a:extLst>
          </p:cNvPr>
          <p:cNvSpPr txBox="1"/>
          <p:nvPr/>
        </p:nvSpPr>
        <p:spPr>
          <a:xfrm>
            <a:off x="164263" y="6222256"/>
            <a:ext cx="443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8-Queen Problem:</a:t>
            </a:r>
            <a:endParaRPr lang="en-S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F62FB1-C0E4-42FD-A4BD-09AA3C95B632}"/>
              </a:ext>
            </a:extLst>
          </p:cNvPr>
          <p:cNvSpPr txBox="1"/>
          <p:nvPr/>
        </p:nvSpPr>
        <p:spPr>
          <a:xfrm>
            <a:off x="7466689" y="6222256"/>
            <a:ext cx="4435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800" dirty="0">
                <a:solidFill>
                  <a:schemeClr val="bg1"/>
                </a:solidFill>
              </a:rPr>
              <a:t>9-Queen Problem: </a:t>
            </a:r>
            <a:endParaRPr lang="en-SG" dirty="0"/>
          </a:p>
        </p:txBody>
      </p:sp>
      <p:pic>
        <p:nvPicPr>
          <p:cNvPr id="11" name="Picture 10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139B1113-2441-4F51-9940-CEBAD7E5D9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27" y="5497458"/>
            <a:ext cx="495300" cy="495300"/>
          </a:xfrm>
          <a:prstGeom prst="rect">
            <a:avLst/>
          </a:prstGeom>
        </p:spPr>
      </p:pic>
      <p:pic>
        <p:nvPicPr>
          <p:cNvPr id="13" name="Picture 12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06B1EE84-5B62-4455-BC62-F253175BB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128" y="3544833"/>
            <a:ext cx="495300" cy="495300"/>
          </a:xfrm>
          <a:prstGeom prst="rect">
            <a:avLst/>
          </a:prstGeom>
        </p:spPr>
      </p:pic>
      <p:pic>
        <p:nvPicPr>
          <p:cNvPr id="19" name="Picture 1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C973CCE6-BA03-4349-B6BE-FCEDFF662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988" y="2073220"/>
            <a:ext cx="495300" cy="495300"/>
          </a:xfrm>
          <a:prstGeom prst="rect">
            <a:avLst/>
          </a:prstGeom>
        </p:spPr>
      </p:pic>
      <p:pic>
        <p:nvPicPr>
          <p:cNvPr id="21" name="Picture 20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EA7DAAE1-52A5-4AB8-B96D-ECBD36DA9D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88" y="5018142"/>
            <a:ext cx="495300" cy="495300"/>
          </a:xfrm>
          <a:prstGeom prst="rect">
            <a:avLst/>
          </a:prstGeom>
        </p:spPr>
      </p:pic>
      <p:pic>
        <p:nvPicPr>
          <p:cNvPr id="25" name="Picture 24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23F42DF4-BDAF-44D3-AF6B-D27F01EA0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596" y="4048310"/>
            <a:ext cx="495300" cy="495300"/>
          </a:xfrm>
          <a:prstGeom prst="rect">
            <a:avLst/>
          </a:prstGeom>
        </p:spPr>
      </p:pic>
      <p:pic>
        <p:nvPicPr>
          <p:cNvPr id="27" name="Picture 26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5B411F3E-B5C8-43D9-A808-8853ED7A4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96" y="3057525"/>
            <a:ext cx="495300" cy="495300"/>
          </a:xfrm>
          <a:prstGeom prst="rect">
            <a:avLst/>
          </a:prstGeom>
        </p:spPr>
      </p:pic>
      <p:pic>
        <p:nvPicPr>
          <p:cNvPr id="29" name="Picture 28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403F61A9-716B-4288-A9CE-2F45671F2A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047" y="4543610"/>
            <a:ext cx="495300" cy="495300"/>
          </a:xfrm>
          <a:prstGeom prst="rect">
            <a:avLst/>
          </a:prstGeom>
        </p:spPr>
      </p:pic>
      <p:pic>
        <p:nvPicPr>
          <p:cNvPr id="31" name="Picture 30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B489095C-0324-467C-AB01-8029E416C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347" y="1577920"/>
            <a:ext cx="495300" cy="495300"/>
          </a:xfrm>
          <a:prstGeom prst="rect">
            <a:avLst/>
          </a:prstGeom>
        </p:spPr>
      </p:pic>
      <p:pic>
        <p:nvPicPr>
          <p:cNvPr id="34" name="Picture 33" descr="A picture containing drawing, light&#10;&#10;Description automatically generated">
            <a:extLst>
              <a:ext uri="{FF2B5EF4-FFF2-40B4-BE49-F238E27FC236}">
                <a16:creationId xmlns:a16="http://schemas.microsoft.com/office/drawing/2014/main" id="{52FEE2CB-2608-4EBF-9A21-A86435E8F5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829" y="5513442"/>
            <a:ext cx="495300" cy="495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E86E57-172B-4509-957D-10D5886FE407}"/>
                  </a:ext>
                </a:extLst>
              </p:cNvPr>
              <p:cNvSpPr txBox="1"/>
              <p:nvPr/>
            </p:nvSpPr>
            <p:spPr>
              <a:xfrm>
                <a:off x="9436596" y="6193466"/>
                <a:ext cx="6096912" cy="426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81</m:t>
                            </m:r>
                          </m:num>
                          <m:den>
                            <m:r>
                              <a:rPr lang="en-SG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den>
                        </m:f>
                      </m:e>
                    </m:d>
                  </m:oMath>
                </a14:m>
                <a:r>
                  <a:rPr lang="en-SG" sz="1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SG" dirty="0">
                    <a:solidFill>
                      <a:schemeClr val="bg1"/>
                    </a:solidFill>
                  </a:rPr>
                  <a:t>= 260887834350</a:t>
                </a:r>
                <a:r>
                  <a:rPr lang="en-SG" sz="1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SG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7E86E57-172B-4509-957D-10D5886FE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6596" y="6193466"/>
                <a:ext cx="6096912" cy="426912"/>
              </a:xfrm>
              <a:prstGeom prst="rect">
                <a:avLst/>
              </a:prstGeom>
              <a:blipFill>
                <a:blip r:embed="rId5"/>
                <a:stretch>
                  <a:fillRect t="-2857" b="-142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47EDCB-2041-412A-B2D5-1F6A2CACEF06}"/>
                  </a:ext>
                </a:extLst>
              </p:cNvPr>
              <p:cNvSpPr txBox="1"/>
              <p:nvPr/>
            </p:nvSpPr>
            <p:spPr>
              <a:xfrm>
                <a:off x="2233938" y="6173029"/>
                <a:ext cx="6096912" cy="426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pt-BR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pt-BR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SG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64</m:t>
                            </m:r>
                          </m:num>
                          <m:den>
                            <m:r>
                              <a:rPr lang="en-SG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</m:oMath>
                </a14:m>
                <a:r>
                  <a:rPr lang="en-SG" sz="1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r>
                  <a:rPr lang="en-SG" dirty="0">
                    <a:solidFill>
                      <a:schemeClr val="bg1"/>
                    </a:solidFill>
                  </a:rPr>
                  <a:t>= 4426165368</a:t>
                </a:r>
                <a:r>
                  <a:rPr lang="en-SG" sz="1800" dirty="0">
                    <a:solidFill>
                      <a:schemeClr val="bg1"/>
                    </a:solidFill>
                    <a:latin typeface="Calibri Light" panose="020F0302020204030204" pitchFamily="34" charset="0"/>
                    <a:cs typeface="Calibri Light" panose="020F0302020204030204" pitchFamily="34" charset="0"/>
                  </a:rPr>
                  <a:t> </a:t>
                </a:r>
                <a:endParaRPr lang="en-SG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C47EDCB-2041-412A-B2D5-1F6A2CACE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938" y="6173029"/>
                <a:ext cx="6096912" cy="426912"/>
              </a:xfrm>
              <a:prstGeom prst="rect">
                <a:avLst/>
              </a:prstGeom>
              <a:blipFill>
                <a:blip r:embed="rId6"/>
                <a:stretch>
                  <a:fillRect t="-2857" b="-142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8084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788801" y="267048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State Space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F1FDC1E-F32A-4C2C-9102-765FBCF58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050835"/>
              </p:ext>
            </p:extLst>
          </p:nvPr>
        </p:nvGraphicFramePr>
        <p:xfrm>
          <a:off x="224493" y="1315079"/>
          <a:ext cx="11767079" cy="519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287">
                  <a:extLst>
                    <a:ext uri="{9D8B030D-6E8A-4147-A177-3AD203B41FA5}">
                      <a16:colId xmlns:a16="http://schemas.microsoft.com/office/drawing/2014/main" val="3129547953"/>
                    </a:ext>
                  </a:extLst>
                </a:gridCol>
                <a:gridCol w="2004014">
                  <a:extLst>
                    <a:ext uri="{9D8B030D-6E8A-4147-A177-3AD203B41FA5}">
                      <a16:colId xmlns:a16="http://schemas.microsoft.com/office/drawing/2014/main" val="1385370810"/>
                    </a:ext>
                  </a:extLst>
                </a:gridCol>
                <a:gridCol w="4566525">
                  <a:extLst>
                    <a:ext uri="{9D8B030D-6E8A-4147-A177-3AD203B41FA5}">
                      <a16:colId xmlns:a16="http://schemas.microsoft.com/office/drawing/2014/main" val="186817274"/>
                    </a:ext>
                  </a:extLst>
                </a:gridCol>
                <a:gridCol w="4145253">
                  <a:extLst>
                    <a:ext uri="{9D8B030D-6E8A-4147-A177-3AD203B41FA5}">
                      <a16:colId xmlns:a16="http://schemas.microsoft.com/office/drawing/2014/main" val="2088613782"/>
                    </a:ext>
                  </a:extLst>
                </a:gridCol>
              </a:tblGrid>
              <a:tr h="309697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Queens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Squares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State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Approximate Time to Solve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71780"/>
                  </a:ext>
                </a:extLst>
              </a:tr>
              <a:tr h="309697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4426165368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4.42 Seconds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62155403"/>
                  </a:ext>
                </a:extLst>
              </a:tr>
              <a:tr h="378250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260887834350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4.34 Minutes 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626810790"/>
                  </a:ext>
                </a:extLst>
              </a:tr>
              <a:tr h="378250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17310309456440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4.8 Hours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87630981"/>
                  </a:ext>
                </a:extLst>
              </a:tr>
              <a:tr h="378250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1276749965026540 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14.77 Days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78551711"/>
                  </a:ext>
                </a:extLst>
              </a:tr>
              <a:tr h="378250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103619293824707000 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39.40 Months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858812942"/>
                  </a:ext>
                </a:extLst>
              </a:tr>
              <a:tr h="378250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9176358300744340000 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latin typeface="+mn-lt"/>
                        </a:rPr>
                        <a:t>290.78 Years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439888176"/>
                  </a:ext>
                </a:extLst>
              </a:tr>
              <a:tr h="378250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880530516383349000000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latin typeface="+mn-lt"/>
                        </a:rPr>
                        <a:t>27 902.92 Years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69642800"/>
                  </a:ext>
                </a:extLst>
              </a:tr>
              <a:tr h="309697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91005567811177500000000 </a:t>
                      </a:r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latin typeface="+mn-lt"/>
                        </a:rPr>
                        <a:t>2 883 854.02 Years</a:t>
                      </a:r>
                      <a:endParaRPr lang="en-SG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50155255"/>
                  </a:ext>
                </a:extLst>
              </a:tr>
              <a:tr h="309697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10078751602022300000000000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latin typeface="+mn-lt"/>
                        </a:rPr>
                        <a:t>319 383 187 Years</a:t>
                      </a:r>
                      <a:endParaRPr lang="en-SG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12066252"/>
                  </a:ext>
                </a:extLst>
              </a:tr>
              <a:tr h="309697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1190739044344490000000000000 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latin typeface="+mn-lt"/>
                        </a:rPr>
                        <a:t>3.77330493 × 10</a:t>
                      </a:r>
                      <a:r>
                        <a:rPr lang="en-SG" sz="1800" baseline="30000" dirty="0">
                          <a:latin typeface="+mn-lt"/>
                        </a:rPr>
                        <a:t>10 </a:t>
                      </a:r>
                      <a:r>
                        <a:rPr lang="en-SG" sz="1800" dirty="0">
                          <a:latin typeface="+mn-lt"/>
                        </a:rPr>
                        <a:t>Years</a:t>
                      </a:r>
                      <a:endParaRPr lang="en-SG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752260724"/>
                  </a:ext>
                </a:extLst>
              </a:tr>
              <a:tr h="309697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149482492334195000000000000000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latin typeface="+mn-lt"/>
                        </a:rPr>
                        <a:t>4.73691552 × 10</a:t>
                      </a:r>
                      <a:r>
                        <a:rPr lang="en-SG" sz="1800" baseline="30000" dirty="0">
                          <a:latin typeface="+mn-lt"/>
                        </a:rPr>
                        <a:t>12 </a:t>
                      </a:r>
                      <a:r>
                        <a:rPr lang="en-SG" sz="1800" dirty="0">
                          <a:latin typeface="+mn-lt"/>
                        </a:rPr>
                        <a:t>Years</a:t>
                      </a:r>
                      <a:endParaRPr lang="en-SG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75485780"/>
                  </a:ext>
                </a:extLst>
              </a:tr>
              <a:tr h="309697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19870867053543800000000000000000 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latin typeface="+mn-lt"/>
                        </a:rPr>
                        <a:t>6.29683229 × 10</a:t>
                      </a:r>
                      <a:r>
                        <a:rPr lang="en-SG" sz="1800" baseline="30000" dirty="0">
                          <a:latin typeface="+mn-lt"/>
                        </a:rPr>
                        <a:t>14</a:t>
                      </a:r>
                      <a:r>
                        <a:rPr lang="en-SG" sz="1800" dirty="0">
                          <a:latin typeface="+mn-lt"/>
                        </a:rPr>
                        <a:t> Years</a:t>
                      </a:r>
                      <a:endParaRPr lang="en-SG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838146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2788360983670900000000000000000000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SG" sz="1800" dirty="0">
                          <a:latin typeface="+mn-lt"/>
                        </a:rPr>
                        <a:t>8.83597149 × 10</a:t>
                      </a:r>
                      <a:r>
                        <a:rPr lang="en-SG" sz="1800" baseline="30000" dirty="0">
                          <a:latin typeface="+mn-lt"/>
                        </a:rPr>
                        <a:t>16</a:t>
                      </a:r>
                      <a:r>
                        <a:rPr lang="en-SG" sz="1800" dirty="0">
                          <a:latin typeface="+mn-lt"/>
                        </a:rPr>
                        <a:t> Years</a:t>
                      </a:r>
                      <a:endParaRPr lang="en-SG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30456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252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788801" y="267048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Factorial (N-Queen) State Space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16E98C-12B0-4C9C-99DB-A2488A2CB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493065"/>
              </p:ext>
            </p:extLst>
          </p:nvPr>
        </p:nvGraphicFramePr>
        <p:xfrm>
          <a:off x="2032000" y="122131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4133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788801" y="267048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Summary: State Space Comparison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16E98C-12B0-4C9C-99DB-A2488A2CB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2952410"/>
              </p:ext>
            </p:extLst>
          </p:nvPr>
        </p:nvGraphicFramePr>
        <p:xfrm>
          <a:off x="323557" y="1221316"/>
          <a:ext cx="11373729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22394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FFFFFF"/>
                </a:solidFill>
                <a:latin typeface="Calibri Light"/>
              </a:rPr>
              <a:t>Questions?</a:t>
            </a:r>
            <a:endParaRPr lang="en-US" sz="60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5600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spc="-1" dirty="0">
                <a:solidFill>
                  <a:srgbClr val="FFFFFF"/>
                </a:solidFill>
                <a:latin typeface="Calibri Light"/>
              </a:rPr>
              <a:t>Coffee Break!</a:t>
            </a:r>
          </a:p>
          <a:p>
            <a:pPr algn="ct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FFFFFF"/>
                </a:solidFill>
                <a:latin typeface="Calibri Light"/>
              </a:rPr>
              <a:t>(10 Mins)</a:t>
            </a:r>
            <a:endParaRPr lang="en-US" sz="60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892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1B78C-22DA-4552-9B30-3562D80E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Computer Algorithm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40D791-A298-4235-8F7A-6B1B05E8AA9C}"/>
              </a:ext>
            </a:extLst>
          </p:cNvPr>
          <p:cNvSpPr txBox="1"/>
          <p:nvPr/>
        </p:nvSpPr>
        <p:spPr>
          <a:xfrm>
            <a:off x="330200" y="1600200"/>
            <a:ext cx="1153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</a:rPr>
              <a:t>Algorithm is a sequence of well-defined steps a computer can follow in order to solve a problem. </a:t>
            </a: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78DE033-DCFA-4354-BD23-8C8074755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950" y="2846320"/>
            <a:ext cx="4038600" cy="15014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3EA922-7E70-4EEE-8646-FF616BB36659}"/>
              </a:ext>
            </a:extLst>
          </p:cNvPr>
          <p:cNvSpPr txBox="1"/>
          <p:nvPr/>
        </p:nvSpPr>
        <p:spPr>
          <a:xfrm>
            <a:off x="330200" y="4393546"/>
            <a:ext cx="1153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</a:rPr>
              <a:t>Bubble Sort: An algorithm to sort a set of number.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chemeClr val="bg1"/>
                </a:solidFill>
              </a:rPr>
              <a:t>Step 1: Iteratively compare adjacent pair of numbers.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chemeClr val="bg1"/>
                </a:solidFill>
              </a:rPr>
              <a:t>Step 2: Swap numbers if not in correct order.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SG" sz="2800" dirty="0">
                <a:solidFill>
                  <a:schemeClr val="bg1"/>
                </a:solidFill>
              </a:rPr>
              <a:t>Step 3: Repeat until there is no more swapping.</a:t>
            </a:r>
          </a:p>
        </p:txBody>
      </p:sp>
    </p:spTree>
    <p:extLst>
      <p:ext uri="{BB962C8B-B14F-4D97-AF65-F5344CB8AC3E}">
        <p14:creationId xmlns:p14="http://schemas.microsoft.com/office/powerpoint/2010/main" val="362631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1B78C-22DA-4552-9B30-3562D80E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Computational Complexity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9135F-F063-4894-8139-E488E309119E}"/>
              </a:ext>
            </a:extLst>
          </p:cNvPr>
          <p:cNvSpPr txBox="1"/>
          <p:nvPr/>
        </p:nvSpPr>
        <p:spPr>
          <a:xfrm>
            <a:off x="1219200" y="518160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G" sz="3600" dirty="0">
              <a:solidFill>
                <a:schemeClr val="bg1"/>
              </a:solidFill>
            </a:endParaRPr>
          </a:p>
          <a:p>
            <a:endParaRPr lang="en-SG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8BC0E5-9386-4345-B6F3-0B99FA03AC1E}"/>
              </a:ext>
            </a:extLst>
          </p:cNvPr>
          <p:cNvSpPr txBox="1"/>
          <p:nvPr/>
        </p:nvSpPr>
        <p:spPr>
          <a:xfrm>
            <a:off x="685800" y="1752600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</a:rPr>
              <a:t>2,1,3,4,5,6,7,8,9,10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20EF483-8DA5-4DC3-A506-36A36EEF04A1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4845913" y="2075766"/>
            <a:ext cx="3512692" cy="14478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46E747-E3AD-4A69-B7C5-1A4A56478A0A}"/>
              </a:ext>
            </a:extLst>
          </p:cNvPr>
          <p:cNvSpPr txBox="1"/>
          <p:nvPr/>
        </p:nvSpPr>
        <p:spPr>
          <a:xfrm>
            <a:off x="6096000" y="2214265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Bubble Sort (1 Step)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1FE104-81CE-4FCD-AE12-82D7F322D596}"/>
              </a:ext>
            </a:extLst>
          </p:cNvPr>
          <p:cNvSpPr txBox="1"/>
          <p:nvPr/>
        </p:nvSpPr>
        <p:spPr>
          <a:xfrm>
            <a:off x="1957248" y="243964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Best-Case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99053-E7F5-47C2-B5EB-F4B146E55992}"/>
              </a:ext>
            </a:extLst>
          </p:cNvPr>
          <p:cNvSpPr txBox="1"/>
          <p:nvPr/>
        </p:nvSpPr>
        <p:spPr>
          <a:xfrm>
            <a:off x="8358605" y="3200400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</a:rPr>
              <a:t>1,2,3,4,5,6,7,8,9,10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ACBA55-8740-43D9-9046-198EC76B2E72}"/>
              </a:ext>
            </a:extLst>
          </p:cNvPr>
          <p:cNvSpPr txBox="1"/>
          <p:nvPr/>
        </p:nvSpPr>
        <p:spPr>
          <a:xfrm>
            <a:off x="737535" y="4604950"/>
            <a:ext cx="4160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</a:rPr>
              <a:t>10,9,8,7,6,5,4,3,2,1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8C94C-A68D-45A5-847E-C5F37590E76D}"/>
              </a:ext>
            </a:extLst>
          </p:cNvPr>
          <p:cNvSpPr txBox="1"/>
          <p:nvPr/>
        </p:nvSpPr>
        <p:spPr>
          <a:xfrm>
            <a:off x="1967497" y="5447273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Worst-Case</a:t>
            </a:r>
            <a:endParaRPr lang="en-US" i="1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6B6FF3-CBBC-4091-9B65-B2F0B7B38CCE}"/>
              </a:ext>
            </a:extLst>
          </p:cNvPr>
          <p:cNvCxnSpPr>
            <a:cxnSpLocks/>
            <a:stCxn id="19" idx="3"/>
            <a:endCxn id="13" idx="1"/>
          </p:cNvCxnSpPr>
          <p:nvPr/>
        </p:nvCxnSpPr>
        <p:spPr>
          <a:xfrm flipV="1">
            <a:off x="4897648" y="3523566"/>
            <a:ext cx="3460957" cy="14045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E8AA67-9F29-4BC3-82E6-03455C03E976}"/>
              </a:ext>
            </a:extLst>
          </p:cNvPr>
          <p:cNvSpPr txBox="1"/>
          <p:nvPr/>
        </p:nvSpPr>
        <p:spPr>
          <a:xfrm>
            <a:off x="6172200" y="4412288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Bubble Sort (&lt;=100 Steps)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1E8CE5-99F1-45F7-846D-1D96F9FC634C}"/>
              </a:ext>
            </a:extLst>
          </p:cNvPr>
          <p:cNvSpPr txBox="1"/>
          <p:nvPr/>
        </p:nvSpPr>
        <p:spPr>
          <a:xfrm>
            <a:off x="406400" y="5893435"/>
            <a:ext cx="1153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chemeClr val="bg1"/>
                </a:solidFill>
              </a:rPr>
              <a:t>Primary Focus on Worst-Case</a:t>
            </a:r>
          </a:p>
        </p:txBody>
      </p:sp>
    </p:spTree>
    <p:extLst>
      <p:ext uri="{BB962C8B-B14F-4D97-AF65-F5344CB8AC3E}">
        <p14:creationId xmlns:p14="http://schemas.microsoft.com/office/powerpoint/2010/main" val="14195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9" grpId="0"/>
      <p:bldP spid="11" grpId="0"/>
      <p:bldP spid="12" grpId="0"/>
      <p:bldP spid="13" grpId="0"/>
      <p:bldP spid="19" grpId="0"/>
      <p:bldP spid="20" grpId="0"/>
      <p:bldP spid="2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1B78C-22DA-4552-9B30-3562D80E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Problem Complexity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1124C9-6E15-42CB-ADAD-29C5E579248F}"/>
              </a:ext>
            </a:extLst>
          </p:cNvPr>
          <p:cNvSpPr txBox="1"/>
          <p:nvPr/>
        </p:nvSpPr>
        <p:spPr>
          <a:xfrm>
            <a:off x="2667000" y="3048000"/>
            <a:ext cx="99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200" dirty="0">
                <a:solidFill>
                  <a:srgbClr val="00B050"/>
                </a:solidFill>
              </a:rPr>
              <a:t>🙂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5A191C-A7F1-4168-A3A2-B1798E07F347}"/>
              </a:ext>
            </a:extLst>
          </p:cNvPr>
          <p:cNvSpPr txBox="1"/>
          <p:nvPr/>
        </p:nvSpPr>
        <p:spPr>
          <a:xfrm>
            <a:off x="1737459" y="4357214"/>
            <a:ext cx="2803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00B050"/>
                </a:solidFill>
              </a:rPr>
              <a:t>O (n</a:t>
            </a:r>
            <a:r>
              <a:rPr lang="en-SG" sz="3600" baseline="30000" dirty="0">
                <a:solidFill>
                  <a:srgbClr val="00B050"/>
                </a:solidFill>
              </a:rPr>
              <a:t>…</a:t>
            </a:r>
            <a:r>
              <a:rPr lang="en-SG" sz="3600" dirty="0">
                <a:solidFill>
                  <a:srgbClr val="00B050"/>
                </a:solidFill>
              </a:rPr>
              <a:t>)</a:t>
            </a:r>
          </a:p>
          <a:p>
            <a:pPr algn="ctr"/>
            <a:r>
              <a:rPr lang="en-SG" sz="3600" dirty="0">
                <a:solidFill>
                  <a:srgbClr val="00B050"/>
                </a:solidFill>
              </a:rPr>
              <a:t>Polynomial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9135F-F063-4894-8139-E488E309119E}"/>
              </a:ext>
            </a:extLst>
          </p:cNvPr>
          <p:cNvSpPr txBox="1"/>
          <p:nvPr/>
        </p:nvSpPr>
        <p:spPr>
          <a:xfrm>
            <a:off x="1295400" y="609600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G" sz="3600" dirty="0"/>
          </a:p>
          <a:p>
            <a:endParaRPr lang="en-SG" sz="36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62FDD3-353B-4540-A963-58B7D92F5864}"/>
              </a:ext>
            </a:extLst>
          </p:cNvPr>
          <p:cNvSpPr txBox="1"/>
          <p:nvPr/>
        </p:nvSpPr>
        <p:spPr>
          <a:xfrm>
            <a:off x="8839200" y="2971800"/>
            <a:ext cx="1081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200" dirty="0">
                <a:solidFill>
                  <a:srgbClr val="FF0000"/>
                </a:solidFill>
              </a:rPr>
              <a:t>☹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657A43-2C6D-4C15-B65B-719B3ABC5EAA}"/>
              </a:ext>
            </a:extLst>
          </p:cNvPr>
          <p:cNvSpPr txBox="1"/>
          <p:nvPr/>
        </p:nvSpPr>
        <p:spPr>
          <a:xfrm>
            <a:off x="7971246" y="4331814"/>
            <a:ext cx="2803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rgbClr val="FF0000"/>
                </a:solidFill>
              </a:rPr>
              <a:t>O(…</a:t>
            </a:r>
            <a:r>
              <a:rPr lang="en-SG" sz="3600" baseline="30000" dirty="0">
                <a:solidFill>
                  <a:srgbClr val="FF0000"/>
                </a:solidFill>
              </a:rPr>
              <a:t>n</a:t>
            </a:r>
            <a:r>
              <a:rPr lang="en-SG" sz="3600" dirty="0">
                <a:solidFill>
                  <a:srgbClr val="FF0000"/>
                </a:solidFill>
              </a:rPr>
              <a:t>)</a:t>
            </a:r>
          </a:p>
          <a:p>
            <a:pPr algn="ctr"/>
            <a:r>
              <a:rPr lang="en-SG" sz="3600" dirty="0">
                <a:solidFill>
                  <a:srgbClr val="FF0000"/>
                </a:solidFill>
              </a:rPr>
              <a:t>Exponential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79730-3213-41FE-BDDA-961E2EF9BADC}"/>
              </a:ext>
            </a:extLst>
          </p:cNvPr>
          <p:cNvSpPr txBox="1"/>
          <p:nvPr/>
        </p:nvSpPr>
        <p:spPr>
          <a:xfrm>
            <a:off x="540476" y="1753530"/>
            <a:ext cx="10102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</a:rPr>
              <a:t>Worst Case Complexity: Big O Notation → O(…)</a:t>
            </a:r>
          </a:p>
        </p:txBody>
      </p:sp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FF7E7F76-C21B-4B6D-ADDC-E441D99F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538913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6B03A8-1F69-4C75-8619-E63949460EC8}"/>
              </a:ext>
            </a:extLst>
          </p:cNvPr>
          <p:cNvSpPr txBox="1"/>
          <p:nvPr/>
        </p:nvSpPr>
        <p:spPr>
          <a:xfrm>
            <a:off x="406400" y="5893435"/>
            <a:ext cx="1153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600" dirty="0">
                <a:solidFill>
                  <a:schemeClr val="bg1"/>
                </a:solidFill>
              </a:rPr>
              <a:t>“n” is the length of the input.</a:t>
            </a:r>
          </a:p>
        </p:txBody>
      </p:sp>
    </p:spTree>
    <p:extLst>
      <p:ext uri="{BB962C8B-B14F-4D97-AF65-F5344CB8AC3E}">
        <p14:creationId xmlns:p14="http://schemas.microsoft.com/office/powerpoint/2010/main" val="146466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1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Optimization </a:t>
            </a: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Fundamentals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" name="TextShape 2">
            <a:extLst>
              <a:ext uri="{FF2B5EF4-FFF2-40B4-BE49-F238E27FC236}">
                <a16:creationId xmlns:a16="http://schemas.microsoft.com/office/drawing/2014/main" id="{3A04F8C9-F015-4E7B-8CDF-6E97455DC9A4}"/>
              </a:ext>
            </a:extLst>
          </p:cNvPr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Company produces two types of Chocolate A and B. </a:t>
            </a:r>
          </a:p>
          <a:p>
            <a:pPr marL="914760" lvl="1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A requires 1 unit of milk and 3 units of </a:t>
            </a:r>
            <a:r>
              <a:rPr lang="en-US" sz="2800" spc="-1" dirty="0" err="1">
                <a:solidFill>
                  <a:srgbClr val="FFFFFF"/>
                </a:solidFill>
                <a:latin typeface="Calibri"/>
              </a:rPr>
              <a:t>choco</a:t>
            </a:r>
            <a:r>
              <a:rPr lang="en-US" sz="2800" spc="-1" dirty="0">
                <a:solidFill>
                  <a:srgbClr val="FFFFFF"/>
                </a:solidFill>
                <a:latin typeface="Calibri"/>
              </a:rPr>
              <a:t>.</a:t>
            </a:r>
          </a:p>
          <a:p>
            <a:pPr marL="1371960" lvl="2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A sells for 6 Euro. </a:t>
            </a:r>
          </a:p>
          <a:p>
            <a:pPr marL="914760" lvl="1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B requires 1 unit of milk and 2 units of </a:t>
            </a:r>
            <a:r>
              <a:rPr lang="en-US" sz="2800" spc="-1" dirty="0" err="1">
                <a:solidFill>
                  <a:srgbClr val="FFFFFF"/>
                </a:solidFill>
                <a:latin typeface="Calibri"/>
              </a:rPr>
              <a:t>choco</a:t>
            </a:r>
            <a:r>
              <a:rPr lang="en-US" sz="2800" spc="-1" dirty="0">
                <a:solidFill>
                  <a:srgbClr val="FFFFFF"/>
                </a:solidFill>
                <a:latin typeface="Calibri"/>
              </a:rPr>
              <a:t>.</a:t>
            </a:r>
          </a:p>
          <a:p>
            <a:pPr marL="1371960" lvl="2" indent="-45720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B sells for 5 Euro.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Company has 5 units of milk and 12 units of </a:t>
            </a:r>
            <a:r>
              <a:rPr lang="en-US" sz="2800" spc="-1" dirty="0" err="1">
                <a:solidFill>
                  <a:srgbClr val="FFFFFF"/>
                </a:solidFill>
                <a:latin typeface="Calibri"/>
              </a:rPr>
              <a:t>choco</a:t>
            </a:r>
            <a:r>
              <a:rPr lang="en-US" sz="2800" spc="-1" dirty="0">
                <a:solidFill>
                  <a:srgbClr val="FFFFFF"/>
                </a:solidFill>
                <a:latin typeface="Calibri"/>
              </a:rPr>
              <a:t>.</a:t>
            </a: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How many units of A and B should be produce to maximize sale?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82309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49A8-1CB7-4FFA-B013-1BD3958D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Polynomial vs Exponential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76961-13C1-497C-A57E-0AD7697D97B0}"/>
              </a:ext>
            </a:extLst>
          </p:cNvPr>
          <p:cNvSpPr txBox="1"/>
          <p:nvPr/>
        </p:nvSpPr>
        <p:spPr>
          <a:xfrm>
            <a:off x="60335" y="5797588"/>
            <a:ext cx="124185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400" dirty="0">
                <a:solidFill>
                  <a:schemeClr val="bg1"/>
                </a:solidFill>
              </a:rPr>
              <a:t>As computers get faster, even very large polynomial problems solve quickly. However, exponential problems remain intractable even with small inputs.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33CD93C-96EC-462D-9243-A93F43E152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5210653"/>
              </p:ext>
            </p:extLst>
          </p:nvPr>
        </p:nvGraphicFramePr>
        <p:xfrm>
          <a:off x="2590800" y="1417638"/>
          <a:ext cx="7826180" cy="4330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38973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1B78C-22DA-4552-9B30-3562D80E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Fast Algorithms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B5B14-2858-49CC-8EFC-C7D7EE05B3DA}"/>
              </a:ext>
            </a:extLst>
          </p:cNvPr>
          <p:cNvSpPr txBox="1"/>
          <p:nvPr/>
        </p:nvSpPr>
        <p:spPr>
          <a:xfrm>
            <a:off x="171643" y="1648599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</a:rPr>
              <a:t>Sorting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57DAC3-F7DF-4161-BD6E-E278AF60E963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1818248" y="1971765"/>
            <a:ext cx="302254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5CC2016-B0EA-463B-8F04-DF3D58B7CCCB}"/>
              </a:ext>
            </a:extLst>
          </p:cNvPr>
          <p:cNvSpPr txBox="1"/>
          <p:nvPr/>
        </p:nvSpPr>
        <p:spPr>
          <a:xfrm>
            <a:off x="2422864" y="1570094"/>
            <a:ext cx="1659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 Algorithm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8ACEC5-1559-40E7-84C7-D4D8EDAC5D5D}"/>
              </a:ext>
            </a:extLst>
          </p:cNvPr>
          <p:cNvSpPr txBox="1"/>
          <p:nvPr/>
        </p:nvSpPr>
        <p:spPr>
          <a:xfrm>
            <a:off x="4840790" y="1371600"/>
            <a:ext cx="25955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600" dirty="0">
                <a:solidFill>
                  <a:schemeClr val="bg1"/>
                </a:solidFill>
              </a:rPr>
              <a:t>Bubble Sort</a:t>
            </a:r>
          </a:p>
          <a:p>
            <a:pPr algn="ctr"/>
            <a:r>
              <a:rPr lang="en-SG" sz="3600" i="1" dirty="0">
                <a:solidFill>
                  <a:schemeClr val="bg1"/>
                </a:solidFill>
              </a:rPr>
              <a:t>O (n^2)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C0F95C-D729-4B92-BC99-D5A19195150C}"/>
              </a:ext>
            </a:extLst>
          </p:cNvPr>
          <p:cNvCxnSpPr>
            <a:cxnSpLocks/>
            <a:stCxn id="16" idx="3"/>
            <a:endCxn id="21" idx="1"/>
          </p:cNvCxnSpPr>
          <p:nvPr/>
        </p:nvCxnSpPr>
        <p:spPr>
          <a:xfrm>
            <a:off x="7436373" y="1971765"/>
            <a:ext cx="239327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92833A-6B8F-470E-B608-84E4FD98832D}"/>
              </a:ext>
            </a:extLst>
          </p:cNvPr>
          <p:cNvSpPr txBox="1"/>
          <p:nvPr/>
        </p:nvSpPr>
        <p:spPr>
          <a:xfrm>
            <a:off x="7663895" y="1597839"/>
            <a:ext cx="186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Faster Algorithm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19181B-541A-4FF3-8370-D6C872605CA2}"/>
              </a:ext>
            </a:extLst>
          </p:cNvPr>
          <p:cNvSpPr txBox="1"/>
          <p:nvPr/>
        </p:nvSpPr>
        <p:spPr>
          <a:xfrm>
            <a:off x="9829649" y="1371600"/>
            <a:ext cx="23391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600" dirty="0">
                <a:solidFill>
                  <a:schemeClr val="bg1"/>
                </a:solidFill>
              </a:rPr>
              <a:t>Quick Sort</a:t>
            </a:r>
          </a:p>
          <a:p>
            <a:pPr algn="ctr"/>
            <a:r>
              <a:rPr lang="en-SG" sz="3600" i="1" dirty="0">
                <a:solidFill>
                  <a:schemeClr val="bg1"/>
                </a:solidFill>
              </a:rPr>
              <a:t>O (n </a:t>
            </a:r>
            <a:r>
              <a:rPr lang="en-SG" sz="3600" i="1" dirty="0">
                <a:solidFill>
                  <a:schemeClr val="bg1"/>
                </a:solidFill>
                <a:latin typeface="Bell MT" panose="02020503060305020303" pitchFamily="18" charset="0"/>
              </a:rPr>
              <a:t>ln</a:t>
            </a:r>
            <a:r>
              <a:rPr lang="en-SG" sz="3600" i="1" dirty="0">
                <a:solidFill>
                  <a:schemeClr val="bg1"/>
                </a:solidFill>
              </a:rPr>
              <a:t> 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310E92-C242-4D19-B244-715C8B680838}"/>
              </a:ext>
            </a:extLst>
          </p:cNvPr>
          <p:cNvSpPr txBox="1"/>
          <p:nvPr/>
        </p:nvSpPr>
        <p:spPr>
          <a:xfrm>
            <a:off x="5486400" y="2667000"/>
            <a:ext cx="1401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200" dirty="0">
                <a:solidFill>
                  <a:srgbClr val="00B050"/>
                </a:solidFill>
              </a:rPr>
              <a:t>🙂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D1D9FC-8233-403F-BAE0-4290A766DEA5}"/>
              </a:ext>
            </a:extLst>
          </p:cNvPr>
          <p:cNvSpPr txBox="1"/>
          <p:nvPr/>
        </p:nvSpPr>
        <p:spPr>
          <a:xfrm>
            <a:off x="171643" y="4401236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 err="1">
                <a:solidFill>
                  <a:schemeClr val="bg1"/>
                </a:solidFill>
              </a:rPr>
              <a:t>Sudoko</a:t>
            </a:r>
            <a:endParaRPr lang="en-SG" sz="3600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EBCF807-99FF-46B8-A9A6-BC4A7DE1384F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1920840" y="4724400"/>
            <a:ext cx="8721760" cy="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8246F43-8743-4B63-BC4C-AAB531B2671C}"/>
              </a:ext>
            </a:extLst>
          </p:cNvPr>
          <p:cNvSpPr txBox="1"/>
          <p:nvPr/>
        </p:nvSpPr>
        <p:spPr>
          <a:xfrm>
            <a:off x="5324378" y="4239651"/>
            <a:ext cx="220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Fast Algorithm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ECB980F-1081-4AF2-91C5-79C491ED1A5A}"/>
              </a:ext>
            </a:extLst>
          </p:cNvPr>
          <p:cNvSpPr txBox="1"/>
          <p:nvPr/>
        </p:nvSpPr>
        <p:spPr>
          <a:xfrm>
            <a:off x="5445947" y="4988241"/>
            <a:ext cx="11834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200" dirty="0">
                <a:solidFill>
                  <a:srgbClr val="FF0000"/>
                </a:solidFill>
              </a:rPr>
              <a:t>☹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A1F147-1B4F-4720-BB2E-37BBD2FF8D9C}"/>
              </a:ext>
            </a:extLst>
          </p:cNvPr>
          <p:cNvSpPr txBox="1"/>
          <p:nvPr/>
        </p:nvSpPr>
        <p:spPr>
          <a:xfrm>
            <a:off x="10591800" y="4124235"/>
            <a:ext cx="1738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7200" dirty="0">
                <a:solidFill>
                  <a:schemeClr val="bg1"/>
                </a:solidFill>
              </a:rPr>
              <a:t>???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D1D9FC-8233-403F-BAE0-4290A766DEA5}"/>
              </a:ext>
            </a:extLst>
          </p:cNvPr>
          <p:cNvSpPr txBox="1"/>
          <p:nvPr/>
        </p:nvSpPr>
        <p:spPr>
          <a:xfrm>
            <a:off x="152400" y="4953000"/>
            <a:ext cx="524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dirty="0">
                <a:solidFill>
                  <a:schemeClr val="bg1"/>
                </a:solidFill>
              </a:rPr>
              <a:t>(And Lots of Other Very Important Problems)</a:t>
            </a:r>
          </a:p>
        </p:txBody>
      </p:sp>
    </p:spTree>
    <p:extLst>
      <p:ext uri="{BB962C8B-B14F-4D97-AF65-F5344CB8AC3E}">
        <p14:creationId xmlns:p14="http://schemas.microsoft.com/office/powerpoint/2010/main" val="3537096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21" grpId="0"/>
      <p:bldP spid="26" grpId="0"/>
      <p:bldP spid="28" grpId="0"/>
      <p:bldP spid="30" grpId="0"/>
      <p:bldP spid="33" grpId="0"/>
      <p:bldP spid="34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49A8-1CB7-4FFA-B013-1BD3958D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What’s the Solution?</a:t>
            </a: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D0120E62-9255-42C5-97BE-2D11B077C02D}"/>
              </a:ext>
            </a:extLst>
          </p:cNvPr>
          <p:cNvSpPr txBox="1"/>
          <p:nvPr/>
        </p:nvSpPr>
        <p:spPr>
          <a:xfrm>
            <a:off x="1371480" y="13002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FFFFFF"/>
                </a:solidFill>
                <a:latin typeface="Calibri Light"/>
              </a:rPr>
              <a:t>Heuristics</a:t>
            </a:r>
            <a:endParaRPr lang="en-US" sz="60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079F82-763A-4BA3-B4FB-653A17BACA0C}"/>
              </a:ext>
            </a:extLst>
          </p:cNvPr>
          <p:cNvSpPr txBox="1"/>
          <p:nvPr/>
        </p:nvSpPr>
        <p:spPr>
          <a:xfrm>
            <a:off x="27482" y="5638800"/>
            <a:ext cx="124185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800" dirty="0">
                <a:solidFill>
                  <a:schemeClr val="bg1"/>
                </a:solidFill>
              </a:rPr>
              <a:t>Smart and fast algorithms that provide a near-optimal solution in a reasonable amount of time for COP problems.</a:t>
            </a:r>
          </a:p>
        </p:txBody>
      </p:sp>
    </p:spTree>
    <p:extLst>
      <p:ext uri="{BB962C8B-B14F-4D97-AF65-F5344CB8AC3E}">
        <p14:creationId xmlns:p14="http://schemas.microsoft.com/office/powerpoint/2010/main" val="119072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1B78C-22DA-4552-9B30-3562D80E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998"/>
            <a:ext cx="10972800" cy="11430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SG" dirty="0" err="1">
                <a:solidFill>
                  <a:schemeClr val="bg1"/>
                </a:solidFill>
              </a:rPr>
              <a:t>Sudoko</a:t>
            </a:r>
            <a:r>
              <a:rPr lang="en-SG" dirty="0">
                <a:solidFill>
                  <a:schemeClr val="bg1"/>
                </a:solidFill>
              </a:rPr>
              <a:t> is Special!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29135F-F063-4894-8139-E488E309119E}"/>
              </a:ext>
            </a:extLst>
          </p:cNvPr>
          <p:cNvSpPr txBox="1"/>
          <p:nvPr/>
        </p:nvSpPr>
        <p:spPr>
          <a:xfrm>
            <a:off x="1219200" y="5181600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G" sz="3600" dirty="0"/>
          </a:p>
          <a:p>
            <a:endParaRPr lang="en-SG" sz="360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AF5908-93F8-4440-B715-0001308A0A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76400"/>
            <a:ext cx="4191000" cy="41910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A3574E-F00E-430E-91B0-9BDB1313A105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419600" y="3771900"/>
            <a:ext cx="1359403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CDC69075-3B79-489D-BDB8-906532019A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003" y="1676400"/>
            <a:ext cx="4191001" cy="41910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0A1E7D6-30A4-4BC1-9DF8-262B88731C2B}"/>
              </a:ext>
            </a:extLst>
          </p:cNvPr>
          <p:cNvSpPr/>
          <p:nvPr/>
        </p:nvSpPr>
        <p:spPr>
          <a:xfrm>
            <a:off x="4486903" y="3025011"/>
            <a:ext cx="1240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Difficult To</a:t>
            </a:r>
          </a:p>
          <a:p>
            <a:pPr algn="ctr"/>
            <a:r>
              <a:rPr lang="en-SG" dirty="0">
                <a:solidFill>
                  <a:srgbClr val="FF0000"/>
                </a:solidFill>
              </a:rPr>
              <a:t> Solve</a:t>
            </a:r>
            <a:endParaRPr lang="en-S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4C1527-B9F6-462F-9797-3150FD4A35F2}"/>
              </a:ext>
            </a:extLst>
          </p:cNvPr>
          <p:cNvSpPr txBox="1"/>
          <p:nvPr/>
        </p:nvSpPr>
        <p:spPr>
          <a:xfrm>
            <a:off x="10134600" y="6022757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</a:t>
            </a:r>
            <a:endParaRPr lang="en-US" i="1" dirty="0"/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906E175C-90DD-4C07-B00E-1B9E5EA5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538913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2375A0-14B2-4068-8296-48C0D146DD90}"/>
              </a:ext>
            </a:extLst>
          </p:cNvPr>
          <p:cNvSpPr/>
          <p:nvPr/>
        </p:nvSpPr>
        <p:spPr>
          <a:xfrm>
            <a:off x="10237095" y="3244334"/>
            <a:ext cx="1672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Easy to Check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469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1B78C-22DA-4552-9B30-3562D80E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998"/>
            <a:ext cx="10972800" cy="11430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Chess is Harder!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906E175C-90DD-4C07-B00E-1B9E5EA5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538913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963331-AA5F-43C0-B87A-0528F9FAB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2" y="1834603"/>
            <a:ext cx="3942241" cy="39567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7E9B60-A44C-4039-BD98-EE4B99D2F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34603"/>
            <a:ext cx="3942241" cy="395099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6880376-7CB9-4CBC-84F6-DA5B29598AB6}"/>
              </a:ext>
            </a:extLst>
          </p:cNvPr>
          <p:cNvCxnSpPr>
            <a:cxnSpLocks/>
          </p:cNvCxnSpPr>
          <p:nvPr/>
        </p:nvCxnSpPr>
        <p:spPr>
          <a:xfrm>
            <a:off x="4614660" y="3969016"/>
            <a:ext cx="1359403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E4336C-144F-4B11-9488-3B9C722F3933}"/>
              </a:ext>
            </a:extLst>
          </p:cNvPr>
          <p:cNvSpPr/>
          <p:nvPr/>
        </p:nvSpPr>
        <p:spPr>
          <a:xfrm>
            <a:off x="4681963" y="3222127"/>
            <a:ext cx="1240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Difficult To</a:t>
            </a:r>
          </a:p>
          <a:p>
            <a:pPr algn="ctr"/>
            <a:r>
              <a:rPr lang="en-SG" dirty="0">
                <a:solidFill>
                  <a:srgbClr val="FF0000"/>
                </a:solidFill>
              </a:rPr>
              <a:t> Solve</a:t>
            </a:r>
            <a:endParaRPr lang="en-SG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9D7A9C-5E0D-4BC5-9F8A-F63E2F3ECF14}"/>
              </a:ext>
            </a:extLst>
          </p:cNvPr>
          <p:cNvSpPr/>
          <p:nvPr/>
        </p:nvSpPr>
        <p:spPr>
          <a:xfrm>
            <a:off x="10400729" y="3241116"/>
            <a:ext cx="1240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SG" dirty="0">
                <a:solidFill>
                  <a:srgbClr val="FF0000"/>
                </a:solidFill>
              </a:rPr>
              <a:t>Difficult To</a:t>
            </a:r>
          </a:p>
          <a:p>
            <a:pPr algn="ctr"/>
            <a:r>
              <a:rPr lang="en-SG" dirty="0">
                <a:solidFill>
                  <a:srgbClr val="FF0000"/>
                </a:solidFill>
              </a:rPr>
              <a:t> Check</a:t>
            </a:r>
            <a:endParaRPr lang="en-SG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DF9D8C-7EFD-4488-8CB9-B1635683C37E}"/>
              </a:ext>
            </a:extLst>
          </p:cNvPr>
          <p:cNvSpPr txBox="1"/>
          <p:nvPr/>
        </p:nvSpPr>
        <p:spPr>
          <a:xfrm>
            <a:off x="330200" y="6075144"/>
            <a:ext cx="1153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3600" dirty="0">
                <a:solidFill>
                  <a:schemeClr val="bg1"/>
                </a:solidFill>
              </a:rPr>
              <a:t>Is this (E4) the best chess opening for White? </a:t>
            </a:r>
          </a:p>
        </p:txBody>
      </p:sp>
    </p:spTree>
    <p:extLst>
      <p:ext uri="{BB962C8B-B14F-4D97-AF65-F5344CB8AC3E}">
        <p14:creationId xmlns:p14="http://schemas.microsoft.com/office/powerpoint/2010/main" val="2672282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1B78C-22DA-4552-9B30-3562D80E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998"/>
            <a:ext cx="10972800" cy="114300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Heuristics in Chess</a:t>
            </a:r>
          </a:p>
        </p:txBody>
      </p:sp>
      <p:sp>
        <p:nvSpPr>
          <p:cNvPr id="13" name="Slide Number Placeholder 1">
            <a:extLst>
              <a:ext uri="{FF2B5EF4-FFF2-40B4-BE49-F238E27FC236}">
                <a16:creationId xmlns:a16="http://schemas.microsoft.com/office/drawing/2014/main" id="{906E175C-90DD-4C07-B00E-1B9E5EA52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538913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D011D25-C8AA-4231-B11A-DEF4D72E3009}"/>
              </a:ext>
            </a:extLst>
          </p:cNvPr>
          <p:cNvSpPr txBox="1"/>
          <p:nvPr/>
        </p:nvSpPr>
        <p:spPr>
          <a:xfrm>
            <a:off x="127000" y="6103103"/>
            <a:ext cx="12192000" cy="618372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spc="-1" dirty="0">
                <a:solidFill>
                  <a:srgbClr val="FFFFFF"/>
                </a:solidFill>
                <a:latin typeface="Calibri Light"/>
              </a:rPr>
              <a:t>Chess engines use heuristic objective functions to score positions.</a:t>
            </a:r>
            <a:endParaRPr lang="en-US" sz="3200" b="0" strike="noStrike" spc="-1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6D21DB-9F72-4BF0-AD41-3DD08A369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09" y="1484773"/>
            <a:ext cx="4836591" cy="4400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F1D401-797D-413A-9C39-1581EE8FC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6302" y="1504821"/>
            <a:ext cx="4809763" cy="43904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8D8ADC-0CF0-464C-AEC4-A117E5FACB10}"/>
              </a:ext>
            </a:extLst>
          </p:cNvPr>
          <p:cNvSpPr txBox="1"/>
          <p:nvPr/>
        </p:nvSpPr>
        <p:spPr>
          <a:xfrm rot="16200000">
            <a:off x="-2071076" y="3416885"/>
            <a:ext cx="4788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rgbClr val="00B050"/>
                </a:solidFill>
              </a:rPr>
              <a:t>Good Opening (+0.16)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664C79-8666-4E66-959B-C88DD711FDC2}"/>
              </a:ext>
            </a:extLst>
          </p:cNvPr>
          <p:cNvSpPr txBox="1"/>
          <p:nvPr/>
        </p:nvSpPr>
        <p:spPr>
          <a:xfrm rot="16200000">
            <a:off x="4040353" y="3337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rgbClr val="FF0000"/>
                </a:solidFill>
              </a:rPr>
              <a:t>Bad Opening (-0.75)</a:t>
            </a:r>
          </a:p>
        </p:txBody>
      </p:sp>
    </p:spTree>
    <p:extLst>
      <p:ext uri="{BB962C8B-B14F-4D97-AF65-F5344CB8AC3E}">
        <p14:creationId xmlns:p14="http://schemas.microsoft.com/office/powerpoint/2010/main" val="99894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1B78C-22DA-4552-9B30-3562D80E2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274638"/>
            <a:ext cx="11233787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Summary: Problem Difficulty and </a:t>
            </a:r>
            <a:r>
              <a:rPr lang="en-SG" dirty="0" err="1">
                <a:solidFill>
                  <a:schemeClr val="bg1"/>
                </a:solidFill>
              </a:rPr>
              <a:t>Heurisitics</a:t>
            </a:r>
            <a:endParaRPr lang="en-SG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80655B-DB9F-4377-9FF3-01F95BF6A3E7}"/>
              </a:ext>
            </a:extLst>
          </p:cNvPr>
          <p:cNvSpPr txBox="1"/>
          <p:nvPr/>
        </p:nvSpPr>
        <p:spPr>
          <a:xfrm>
            <a:off x="1360779" y="5090159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rgbClr val="FF0000"/>
                </a:solidFill>
              </a:rPr>
              <a:t>Hard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32300-CA06-41B3-B096-034E5ABD3ACC}"/>
              </a:ext>
            </a:extLst>
          </p:cNvPr>
          <p:cNvSpPr txBox="1"/>
          <p:nvPr/>
        </p:nvSpPr>
        <p:spPr>
          <a:xfrm>
            <a:off x="9829800" y="5105400"/>
            <a:ext cx="1021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rgbClr val="00B050"/>
                </a:solidFill>
              </a:rPr>
              <a:t>Easy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542716-1A12-4FDD-A76C-17439D2EE0E4}"/>
              </a:ext>
            </a:extLst>
          </p:cNvPr>
          <p:cNvCxnSpPr/>
          <p:nvPr/>
        </p:nvCxnSpPr>
        <p:spPr>
          <a:xfrm>
            <a:off x="3657600" y="1752600"/>
            <a:ext cx="0" cy="426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7D1045-0655-4404-BE18-0278B4892A1B}"/>
              </a:ext>
            </a:extLst>
          </p:cNvPr>
          <p:cNvCxnSpPr/>
          <p:nvPr/>
        </p:nvCxnSpPr>
        <p:spPr>
          <a:xfrm>
            <a:off x="8458200" y="1752600"/>
            <a:ext cx="0" cy="4267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9A45D8F-ACE8-4BCE-943E-B71D6E601901}"/>
              </a:ext>
            </a:extLst>
          </p:cNvPr>
          <p:cNvSpPr txBox="1"/>
          <p:nvPr/>
        </p:nvSpPr>
        <p:spPr>
          <a:xfrm>
            <a:off x="5683867" y="5100316"/>
            <a:ext cx="824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dirty="0">
                <a:solidFill>
                  <a:srgbClr val="F4A310"/>
                </a:solidFill>
              </a:rPr>
              <a:t>???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B709AF-D1DF-4C9F-BC91-7BE947E606FC}"/>
              </a:ext>
            </a:extLst>
          </p:cNvPr>
          <p:cNvSpPr txBox="1"/>
          <p:nvPr/>
        </p:nvSpPr>
        <p:spPr>
          <a:xfrm>
            <a:off x="5351602" y="4126913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i="1" dirty="0">
                <a:solidFill>
                  <a:schemeClr val="bg1"/>
                </a:solidFill>
              </a:rPr>
              <a:t>Sudoku</a:t>
            </a:r>
          </a:p>
        </p:txBody>
      </p:sp>
      <p:pic>
        <p:nvPicPr>
          <p:cNvPr id="13" name="Picture 12" descr="A picture containing screen, building, clock, drawing&#10;&#10;Description automatically generated">
            <a:extLst>
              <a:ext uri="{FF2B5EF4-FFF2-40B4-BE49-F238E27FC236}">
                <a16:creationId xmlns:a16="http://schemas.microsoft.com/office/drawing/2014/main" id="{C8E52494-8B21-4788-BF10-A2A1E9CA18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098" y="1828800"/>
            <a:ext cx="3035353" cy="19050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B3E7779-9144-4220-A10E-ED3123C9664D}"/>
              </a:ext>
            </a:extLst>
          </p:cNvPr>
          <p:cNvSpPr txBox="1"/>
          <p:nvPr/>
        </p:nvSpPr>
        <p:spPr>
          <a:xfrm>
            <a:off x="9657725" y="4191000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i="1" dirty="0">
                <a:solidFill>
                  <a:schemeClr val="bg1"/>
                </a:solidFill>
              </a:rPr>
              <a:t>Sorting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03D3D8C-F28D-4B48-9276-69929134ADF9}"/>
              </a:ext>
            </a:extLst>
          </p:cNvPr>
          <p:cNvSpPr txBox="1"/>
          <p:nvPr/>
        </p:nvSpPr>
        <p:spPr>
          <a:xfrm>
            <a:off x="10187755" y="6147872"/>
            <a:ext cx="187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Wikipedia</a:t>
            </a:r>
            <a:endParaRPr lang="en-US" i="1" dirty="0"/>
          </a:p>
        </p:txBody>
      </p:sp>
      <p:pic>
        <p:nvPicPr>
          <p:cNvPr id="22" name="Picture 21" descr="A statue of a person&#10;&#10;Description automatically generated">
            <a:extLst>
              <a:ext uri="{FF2B5EF4-FFF2-40B4-BE49-F238E27FC236}">
                <a16:creationId xmlns:a16="http://schemas.microsoft.com/office/drawing/2014/main" id="{ECD8BB07-2C1B-4F67-BE9B-76606F492F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37" y="1717699"/>
            <a:ext cx="2295139" cy="212720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3B04B4-BAF7-4804-B6C9-CA438D9DFC51}"/>
              </a:ext>
            </a:extLst>
          </p:cNvPr>
          <p:cNvSpPr txBox="1"/>
          <p:nvPr/>
        </p:nvSpPr>
        <p:spPr>
          <a:xfrm>
            <a:off x="1287041" y="4130040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3600" i="1" dirty="0">
                <a:solidFill>
                  <a:schemeClr val="bg1"/>
                </a:solidFill>
              </a:rPr>
              <a:t>Chess</a:t>
            </a:r>
          </a:p>
        </p:txBody>
      </p:sp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DC4A8B-3BA7-4F72-BD3B-C05E43DC0E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337" y="1676400"/>
            <a:ext cx="2133600" cy="2133600"/>
          </a:xfrm>
          <a:prstGeom prst="rect">
            <a:avLst/>
          </a:prstGeom>
        </p:spPr>
      </p:pic>
      <p:sp>
        <p:nvSpPr>
          <p:cNvPr id="15" name="Slide Number Placeholder 1">
            <a:extLst>
              <a:ext uri="{FF2B5EF4-FFF2-40B4-BE49-F238E27FC236}">
                <a16:creationId xmlns:a16="http://schemas.microsoft.com/office/drawing/2014/main" id="{8D6E8C5C-CABA-4DAD-BF9B-4341F423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0200" y="6538913"/>
            <a:ext cx="28448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cxnSp>
        <p:nvCxnSpPr>
          <p:cNvPr id="3" name="Curved Connector 2"/>
          <p:cNvCxnSpPr>
            <a:cxnSpLocks/>
            <a:stCxn id="27" idx="1"/>
            <a:endCxn id="19" idx="3"/>
          </p:cNvCxnSpPr>
          <p:nvPr/>
        </p:nvCxnSpPr>
        <p:spPr>
          <a:xfrm rot="10800000" flipV="1">
            <a:off x="2455952" y="4450079"/>
            <a:ext cx="2895651" cy="963246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27" idx="3"/>
            <a:endCxn id="20" idx="1"/>
          </p:cNvCxnSpPr>
          <p:nvPr/>
        </p:nvCxnSpPr>
        <p:spPr>
          <a:xfrm>
            <a:off x="7100799" y="4450079"/>
            <a:ext cx="2729001" cy="978487"/>
          </a:xfrm>
          <a:prstGeom prst="curvedConnector3">
            <a:avLst>
              <a:gd name="adj1" fmla="val 50000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916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5" grpId="0"/>
      <p:bldP spid="27" grpId="0"/>
      <p:bldP spid="31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272010" y="-974617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u="sng" strike="noStrike" spc="-1" dirty="0">
                <a:solidFill>
                  <a:srgbClr val="FFFFFF"/>
                </a:solidFill>
                <a:latin typeface="Calibri Light"/>
              </a:rPr>
              <a:t>Poll</a:t>
            </a:r>
            <a:endParaRPr lang="en-US" sz="6000" b="0" u="sng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0BCA2526-5545-4CFE-8862-BA11B439A900}"/>
              </a:ext>
            </a:extLst>
          </p:cNvPr>
          <p:cNvSpPr txBox="1"/>
          <p:nvPr/>
        </p:nvSpPr>
        <p:spPr>
          <a:xfrm>
            <a:off x="812210" y="1825560"/>
            <a:ext cx="10063239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6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r>
              <a:rPr lang="en-US" sz="4800" spc="-1" dirty="0">
                <a:solidFill>
                  <a:srgbClr val="FFFFFF"/>
                </a:solidFill>
                <a:latin typeface="Calibri"/>
              </a:rPr>
              <a:t>What’s your estimate of the difficulty of </a:t>
            </a:r>
            <a:r>
              <a:rPr lang="en-US" sz="4800" spc="-1" dirty="0" err="1">
                <a:solidFill>
                  <a:srgbClr val="FFFFFF"/>
                </a:solidFill>
                <a:latin typeface="Calibri"/>
              </a:rPr>
              <a:t>Sudoko</a:t>
            </a:r>
            <a:r>
              <a:rPr lang="en-US" sz="4800" spc="-1" dirty="0">
                <a:solidFill>
                  <a:srgbClr val="FFFFFF"/>
                </a:solidFill>
                <a:latin typeface="Calibri"/>
              </a:rPr>
              <a:t> puzzle?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48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808BB-CEC5-440D-9EFF-728D7AA12644}"/>
              </a:ext>
            </a:extLst>
          </p:cNvPr>
          <p:cNvSpPr txBox="1"/>
          <p:nvPr/>
        </p:nvSpPr>
        <p:spPr>
          <a:xfrm>
            <a:off x="812210" y="4193836"/>
            <a:ext cx="10720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5400" dirty="0">
                <a:solidFill>
                  <a:srgbClr val="00B050"/>
                </a:solidFill>
              </a:rPr>
              <a:t>Easy as Sorting</a:t>
            </a:r>
            <a:r>
              <a:rPr lang="en-SG" sz="5400" dirty="0">
                <a:solidFill>
                  <a:schemeClr val="bg1"/>
                </a:solidFill>
              </a:rPr>
              <a:t> or </a:t>
            </a:r>
            <a:r>
              <a:rPr lang="en-SG" sz="5400" dirty="0">
                <a:solidFill>
                  <a:srgbClr val="FF0000"/>
                </a:solidFill>
              </a:rPr>
              <a:t>Hard as Chess</a:t>
            </a:r>
          </a:p>
        </p:txBody>
      </p:sp>
    </p:spTree>
    <p:extLst>
      <p:ext uri="{BB962C8B-B14F-4D97-AF65-F5344CB8AC3E}">
        <p14:creationId xmlns:p14="http://schemas.microsoft.com/office/powerpoint/2010/main" val="1084029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FFFFFF"/>
                </a:solidFill>
                <a:latin typeface="Calibri Light"/>
              </a:rPr>
              <a:t>Questions?</a:t>
            </a:r>
            <a:endParaRPr lang="en-US" sz="60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2009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49A8-1CB7-4FFA-B013-1BD3958D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Convex State-Space (Global Minima)</a:t>
            </a:r>
          </a:p>
        </p:txBody>
      </p:sp>
      <p:pic>
        <p:nvPicPr>
          <p:cNvPr id="5" name="Picture 4" descr="Chart, surface chart&#10;&#10;Description automatically generated">
            <a:extLst>
              <a:ext uri="{FF2B5EF4-FFF2-40B4-BE49-F238E27FC236}">
                <a16:creationId xmlns:a16="http://schemas.microsoft.com/office/drawing/2014/main" id="{7C8D56C4-F599-4AFB-980C-E0C454C8EA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28" y="1690200"/>
            <a:ext cx="7046801" cy="450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838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Optimization </a:t>
            </a: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Fundamentals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AEBF0-5594-4526-8B28-92C8D938B7BA}"/>
                  </a:ext>
                </a:extLst>
              </p:cNvPr>
              <p:cNvSpPr txBox="1"/>
              <p:nvPr/>
            </p:nvSpPr>
            <p:spPr>
              <a:xfrm>
                <a:off x="1854581" y="2055576"/>
                <a:ext cx="738774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sz="4400" b="0" dirty="0">
                    <a:solidFill>
                      <a:schemeClr val="bg1"/>
                    </a:solidFill>
                  </a:rPr>
                  <a:t>Maximize Profit </a:t>
                </a:r>
                <a14:m>
                  <m:oMath xmlns:m="http://schemas.openxmlformats.org/officeDocument/2006/math"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+5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SG" sz="4400" baseline="-25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1FAEBF0-5594-4526-8B28-92C8D938B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581" y="2055576"/>
                <a:ext cx="7387749" cy="769441"/>
              </a:xfrm>
              <a:prstGeom prst="rect">
                <a:avLst/>
              </a:prstGeom>
              <a:blipFill>
                <a:blip r:embed="rId2"/>
                <a:stretch>
                  <a:fillRect l="-3300" t="-16667" b="-365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455455-28C5-4C11-90F0-A8B67C0A8E13}"/>
                  </a:ext>
                </a:extLst>
              </p:cNvPr>
              <p:cNvSpPr txBox="1"/>
              <p:nvPr/>
            </p:nvSpPr>
            <p:spPr>
              <a:xfrm>
                <a:off x="3430127" y="3020657"/>
                <a:ext cx="7121063" cy="3462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sz="44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Such That,</a:t>
                </a:r>
              </a:p>
              <a:p>
                <a14:m>
                  <m:oMath xmlns:m="http://schemas.openxmlformats.org/officeDocument/2006/math">
                    <m:r>
                      <a:rPr lang="en-SG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SG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SG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4400" dirty="0">
                    <a:solidFill>
                      <a:schemeClr val="bg1"/>
                    </a:solidFill>
                  </a:rPr>
                  <a:t>≤</a:t>
                </a:r>
                <a14:m>
                  <m:oMath xmlns:m="http://schemas.openxmlformats.org/officeDocument/2006/math">
                    <m:r>
                      <a:rPr lang="en-SG" sz="4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SG" sz="44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SG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[Limited Milk Supply]</a:t>
                </a:r>
                <a:endParaRPr lang="en-SG" sz="44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nor/>
                      </m:rPr>
                      <a:rPr lang="en-SG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SG" sz="4400" dirty="0">
                        <a:solidFill>
                          <a:schemeClr val="bg1"/>
                        </a:solidFill>
                      </a:rPr>
                      <m:t>≤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SG" sz="44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SG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[Limited Coco Supply]</a:t>
                </a:r>
              </a:p>
              <a:p>
                <a14:m>
                  <m:oMath xmlns:m="http://schemas.openxmlformats.org/officeDocument/2006/math">
                    <m:r>
                      <a:rPr lang="en-SG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4400" dirty="0">
                    <a:solidFill>
                      <a:schemeClr val="bg1"/>
                    </a:solidFill>
                  </a:rPr>
                  <a:t> ≥ 0 &amp; </a:t>
                </a:r>
                <a14:m>
                  <m:oMath xmlns:m="http://schemas.openxmlformats.org/officeDocument/2006/math">
                    <m:r>
                      <a:rPr lang="en-SG" sz="44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SG" sz="4400" dirty="0">
                    <a:solidFill>
                      <a:schemeClr val="bg1"/>
                    </a:solidFill>
                  </a:rPr>
                  <a:t> ≥ 0 </a:t>
                </a:r>
                <a:r>
                  <a:rPr lang="en-SG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[Non-Negative Chocolate Production]</a:t>
                </a:r>
              </a:p>
              <a:p>
                <a:endParaRPr lang="en-SG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3455455-28C5-4C11-90F0-A8B67C0A8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127" y="3020657"/>
                <a:ext cx="7121063" cy="3462294"/>
              </a:xfrm>
              <a:prstGeom prst="rect">
                <a:avLst/>
              </a:prstGeom>
              <a:blipFill>
                <a:blip r:embed="rId3"/>
                <a:stretch>
                  <a:fillRect l="-3510" t="-37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AC0E5DD-2FF7-47FB-8B8A-AFA4896FCA76}"/>
              </a:ext>
            </a:extLst>
          </p:cNvPr>
          <p:cNvSpPr txBox="1"/>
          <p:nvPr/>
        </p:nvSpPr>
        <p:spPr>
          <a:xfrm rot="19767672">
            <a:off x="9349121" y="2268031"/>
            <a:ext cx="2534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2800" i="1" dirty="0">
                <a:solidFill>
                  <a:srgbClr val="FF0000"/>
                </a:solidFill>
              </a:rPr>
              <a:t>Linear </a:t>
            </a:r>
          </a:p>
          <a:p>
            <a:pPr algn="ctr"/>
            <a:r>
              <a:rPr lang="en-SG" sz="2800" i="1" dirty="0">
                <a:solidFill>
                  <a:srgbClr val="FF0000"/>
                </a:solidFill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542168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788801" y="267048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Gradient Descent to Global Minima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16E98C-12B0-4C9C-99DB-A2488A2CB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1065996"/>
              </p:ext>
            </p:extLst>
          </p:nvPr>
        </p:nvGraphicFramePr>
        <p:xfrm>
          <a:off x="2032000" y="122131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183745-754D-4653-A3A2-1B48630325EE}"/>
                  </a:ext>
                </a:extLst>
              </p:cNvPr>
              <p:cNvSpPr txBox="1"/>
              <p:nvPr/>
            </p:nvSpPr>
            <p:spPr>
              <a:xfrm>
                <a:off x="9940342" y="3429000"/>
                <a:ext cx="2448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𝑀𝑖𝑛𝑖𝑚𝑖𝑧𝑒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SG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183745-754D-4653-A3A2-1B4863032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342" y="3429000"/>
                <a:ext cx="2448605" cy="276999"/>
              </a:xfrm>
              <a:prstGeom prst="rect">
                <a:avLst/>
              </a:prstGeom>
              <a:blipFill>
                <a:blip r:embed="rId3"/>
                <a:stretch>
                  <a:fillRect b="-2666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186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788801" y="267048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Gradient Ascent to Global Maxima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16E98C-12B0-4C9C-99DB-A2488A2CB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0709506"/>
              </p:ext>
            </p:extLst>
          </p:nvPr>
        </p:nvGraphicFramePr>
        <p:xfrm>
          <a:off x="2032000" y="122131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183745-754D-4653-A3A2-1B48630325EE}"/>
                  </a:ext>
                </a:extLst>
              </p:cNvPr>
              <p:cNvSpPr txBox="1"/>
              <p:nvPr/>
            </p:nvSpPr>
            <p:spPr>
              <a:xfrm>
                <a:off x="9381846" y="3341393"/>
                <a:ext cx="244860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𝑀𝑎𝑥𝑖𝑚𝑖𝑧𝑒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b="0" i="1" baseline="300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SG" baseline="30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9183745-754D-4653-A3A2-1B4863032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1846" y="3341393"/>
                <a:ext cx="2448605" cy="276999"/>
              </a:xfrm>
              <a:prstGeom prst="rect">
                <a:avLst/>
              </a:prstGeom>
              <a:blipFill>
                <a:blip r:embed="rId3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581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349A8-1CB7-4FFA-B013-1BD3958D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Non-Convex State-Space (Local Minima)</a:t>
            </a:r>
          </a:p>
        </p:txBody>
      </p:sp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F6DFE7F1-81B6-4F4A-8686-CAA17D558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521" y="1697044"/>
            <a:ext cx="7160169" cy="456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928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788801" y="267048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Gradient Descent to Local Minima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616E98C-12B0-4C9C-99DB-A2488A2CB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0497792"/>
              </p:ext>
            </p:extLst>
          </p:nvPr>
        </p:nvGraphicFramePr>
        <p:xfrm>
          <a:off x="2032000" y="122131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02747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ingle Light Switch">
                <a:extLst>
                  <a:ext uri="{FF2B5EF4-FFF2-40B4-BE49-F238E27FC236}">
                    <a16:creationId xmlns:a16="http://schemas.microsoft.com/office/drawing/2014/main" id="{BA13879B-CD73-43D5-A52F-CB21BA21F6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8030397"/>
                  </p:ext>
                </p:extLst>
              </p:nvPr>
            </p:nvGraphicFramePr>
            <p:xfrm>
              <a:off x="4816570" y="2228507"/>
              <a:ext cx="369760" cy="481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0" cy="481840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ingle Light Switch">
                <a:extLst>
                  <a:ext uri="{FF2B5EF4-FFF2-40B4-BE49-F238E27FC236}">
                    <a16:creationId xmlns:a16="http://schemas.microsoft.com/office/drawing/2014/main" id="{BA13879B-CD73-43D5-A52F-CB21BA21F6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6570" y="2228507"/>
                <a:ext cx="369760" cy="481840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p:sp>
        <p:nvSpPr>
          <p:cNvPr id="11" name="TextShape 1">
            <a:extLst>
              <a:ext uri="{FF2B5EF4-FFF2-40B4-BE49-F238E27FC236}">
                <a16:creationId xmlns:a16="http://schemas.microsoft.com/office/drawing/2014/main" id="{776B2AD6-CBC0-45BD-B840-E36F4FFA9D33}"/>
              </a:ext>
            </a:extLst>
          </p:cNvPr>
          <p:cNvSpPr txBox="1"/>
          <p:nvPr/>
        </p:nvSpPr>
        <p:spPr>
          <a:xfrm>
            <a:off x="1415725" y="613251"/>
            <a:ext cx="9143640" cy="1177222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FFFFFF"/>
                </a:solidFill>
                <a:latin typeface="Calibri Light"/>
              </a:rPr>
              <a:t>Turn </a:t>
            </a:r>
            <a:r>
              <a:rPr lang="en-US" sz="6000" b="0" strike="noStrike" spc="-1" dirty="0">
                <a:solidFill>
                  <a:srgbClr val="00B050"/>
                </a:solidFill>
                <a:latin typeface="Calibri Light"/>
              </a:rPr>
              <a:t>On</a:t>
            </a:r>
            <a:r>
              <a:rPr lang="en-US" sz="6000" b="0" strike="noStrike" spc="-1" dirty="0">
                <a:solidFill>
                  <a:srgbClr val="FFFFFF"/>
                </a:solidFill>
                <a:latin typeface="Calibri Light"/>
              </a:rPr>
              <a:t> All Switches</a:t>
            </a:r>
            <a:endParaRPr lang="en-US" sz="6000" b="0" strike="noStrike" spc="-1" dirty="0">
              <a:solidFill>
                <a:srgbClr val="FFFFFF"/>
              </a:solidFill>
              <a:latin typeface="Calibri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ingle Light Switch">
                <a:extLst>
                  <a:ext uri="{FF2B5EF4-FFF2-40B4-BE49-F238E27FC236}">
                    <a16:creationId xmlns:a16="http://schemas.microsoft.com/office/drawing/2014/main" id="{E0D8E5F0-2AA4-43A8-9AAE-8CFC0124AC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0878791"/>
                  </p:ext>
                </p:extLst>
              </p:nvPr>
            </p:nvGraphicFramePr>
            <p:xfrm>
              <a:off x="5456285" y="2228507"/>
              <a:ext cx="369760" cy="481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0" cy="481840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ingle Light Switch">
                <a:extLst>
                  <a:ext uri="{FF2B5EF4-FFF2-40B4-BE49-F238E27FC236}">
                    <a16:creationId xmlns:a16="http://schemas.microsoft.com/office/drawing/2014/main" id="{E0D8E5F0-2AA4-43A8-9AAE-8CFC0124AC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6285" y="2228507"/>
                <a:ext cx="369760" cy="481840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Single Light Switch">
                <a:extLst>
                  <a:ext uri="{FF2B5EF4-FFF2-40B4-BE49-F238E27FC236}">
                    <a16:creationId xmlns:a16="http://schemas.microsoft.com/office/drawing/2014/main" id="{AC42201E-42AA-423C-BA42-5E432E867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7988557"/>
                  </p:ext>
                </p:extLst>
              </p:nvPr>
            </p:nvGraphicFramePr>
            <p:xfrm>
              <a:off x="6096000" y="2228507"/>
              <a:ext cx="369761" cy="481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1" cy="481839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1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Single Light Switch">
                <a:extLst>
                  <a:ext uri="{FF2B5EF4-FFF2-40B4-BE49-F238E27FC236}">
                    <a16:creationId xmlns:a16="http://schemas.microsoft.com/office/drawing/2014/main" id="{AC42201E-42AA-423C-BA42-5E432E867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6000" y="2228507"/>
                <a:ext cx="369761" cy="481839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ingle Light Switch">
                <a:extLst>
                  <a:ext uri="{FF2B5EF4-FFF2-40B4-BE49-F238E27FC236}">
                    <a16:creationId xmlns:a16="http://schemas.microsoft.com/office/drawing/2014/main" id="{116A624A-8809-412C-B35A-340A6CADD7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0004935"/>
                  </p:ext>
                </p:extLst>
              </p:nvPr>
            </p:nvGraphicFramePr>
            <p:xfrm>
              <a:off x="2629828" y="3350061"/>
              <a:ext cx="369758" cy="4818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58" cy="481836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1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ingle Light Switch">
                <a:extLst>
                  <a:ext uri="{FF2B5EF4-FFF2-40B4-BE49-F238E27FC236}">
                    <a16:creationId xmlns:a16="http://schemas.microsoft.com/office/drawing/2014/main" id="{116A624A-8809-412C-B35A-340A6CADD7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9828" y="3350061"/>
                <a:ext cx="369758" cy="481836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ingle Light Switch">
                <a:extLst>
                  <a:ext uri="{FF2B5EF4-FFF2-40B4-BE49-F238E27FC236}">
                    <a16:creationId xmlns:a16="http://schemas.microsoft.com/office/drawing/2014/main" id="{B109E6CF-86A4-4B83-90FA-E1E69CF92B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180482"/>
                  </p:ext>
                </p:extLst>
              </p:nvPr>
            </p:nvGraphicFramePr>
            <p:xfrm>
              <a:off x="3269543" y="3350061"/>
              <a:ext cx="369758" cy="4818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58" cy="481836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1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ingle Light Switch">
                <a:extLst>
                  <a:ext uri="{FF2B5EF4-FFF2-40B4-BE49-F238E27FC236}">
                    <a16:creationId xmlns:a16="http://schemas.microsoft.com/office/drawing/2014/main" id="{B109E6CF-86A4-4B83-90FA-E1E69CF92B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69543" y="3350061"/>
                <a:ext cx="369758" cy="481836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Single Light Switch">
                <a:extLst>
                  <a:ext uri="{FF2B5EF4-FFF2-40B4-BE49-F238E27FC236}">
                    <a16:creationId xmlns:a16="http://schemas.microsoft.com/office/drawing/2014/main" id="{D04467A5-5995-4271-ACC1-277D128A54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8178639"/>
                  </p:ext>
                </p:extLst>
              </p:nvPr>
            </p:nvGraphicFramePr>
            <p:xfrm>
              <a:off x="3909257" y="3350059"/>
              <a:ext cx="369761" cy="481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1" cy="481839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1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Single Light Switch">
                <a:extLst>
                  <a:ext uri="{FF2B5EF4-FFF2-40B4-BE49-F238E27FC236}">
                    <a16:creationId xmlns:a16="http://schemas.microsoft.com/office/drawing/2014/main" id="{D04467A5-5995-4271-ACC1-277D128A54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9257" y="3350059"/>
                <a:ext cx="369761" cy="481839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Single Light Switch">
                <a:extLst>
                  <a:ext uri="{FF2B5EF4-FFF2-40B4-BE49-F238E27FC236}">
                    <a16:creationId xmlns:a16="http://schemas.microsoft.com/office/drawing/2014/main" id="{9DF9E7E6-2322-493A-A174-6889399242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57087"/>
                  </p:ext>
                </p:extLst>
              </p:nvPr>
            </p:nvGraphicFramePr>
            <p:xfrm>
              <a:off x="4802669" y="3350061"/>
              <a:ext cx="369758" cy="4818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58" cy="481836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1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Single Light Switch">
                <a:extLst>
                  <a:ext uri="{FF2B5EF4-FFF2-40B4-BE49-F238E27FC236}">
                    <a16:creationId xmlns:a16="http://schemas.microsoft.com/office/drawing/2014/main" id="{9DF9E7E6-2322-493A-A174-6889399242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02669" y="3350061"/>
                <a:ext cx="369758" cy="481836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Single Light Switch">
                <a:extLst>
                  <a:ext uri="{FF2B5EF4-FFF2-40B4-BE49-F238E27FC236}">
                    <a16:creationId xmlns:a16="http://schemas.microsoft.com/office/drawing/2014/main" id="{EE9D36F1-5B9A-4973-9F53-508EDF73F6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11664488"/>
                  </p:ext>
                </p:extLst>
              </p:nvPr>
            </p:nvGraphicFramePr>
            <p:xfrm>
              <a:off x="5442384" y="3350061"/>
              <a:ext cx="369758" cy="4818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58" cy="481836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1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Single Light Switch">
                <a:extLst>
                  <a:ext uri="{FF2B5EF4-FFF2-40B4-BE49-F238E27FC236}">
                    <a16:creationId xmlns:a16="http://schemas.microsoft.com/office/drawing/2014/main" id="{EE9D36F1-5B9A-4973-9F53-508EDF73F6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384" y="3350061"/>
                <a:ext cx="369758" cy="481836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Single Light Switch">
                <a:extLst>
                  <a:ext uri="{FF2B5EF4-FFF2-40B4-BE49-F238E27FC236}">
                    <a16:creationId xmlns:a16="http://schemas.microsoft.com/office/drawing/2014/main" id="{CB0E2F0A-6C7E-44E2-92F4-D59AFE8330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0274015"/>
                  </p:ext>
                </p:extLst>
              </p:nvPr>
            </p:nvGraphicFramePr>
            <p:xfrm>
              <a:off x="6082098" y="3350059"/>
              <a:ext cx="369761" cy="481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1" cy="481839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1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Single Light Switch">
                <a:extLst>
                  <a:ext uri="{FF2B5EF4-FFF2-40B4-BE49-F238E27FC236}">
                    <a16:creationId xmlns:a16="http://schemas.microsoft.com/office/drawing/2014/main" id="{CB0E2F0A-6C7E-44E2-92F4-D59AFE8330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2098" y="3350059"/>
                <a:ext cx="369761" cy="481839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Single Light Switch">
                <a:extLst>
                  <a:ext uri="{FF2B5EF4-FFF2-40B4-BE49-F238E27FC236}">
                    <a16:creationId xmlns:a16="http://schemas.microsoft.com/office/drawing/2014/main" id="{B7D89845-1377-4D8A-A040-ACBC5CFD59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9887766"/>
                  </p:ext>
                </p:extLst>
              </p:nvPr>
            </p:nvGraphicFramePr>
            <p:xfrm>
              <a:off x="7088386" y="3350061"/>
              <a:ext cx="369758" cy="4818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58" cy="481836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1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Single Light Switch">
                <a:extLst>
                  <a:ext uri="{FF2B5EF4-FFF2-40B4-BE49-F238E27FC236}">
                    <a16:creationId xmlns:a16="http://schemas.microsoft.com/office/drawing/2014/main" id="{B7D89845-1377-4D8A-A040-ACBC5CFD5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88386" y="3350061"/>
                <a:ext cx="369758" cy="481836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Single Light Switch">
                <a:extLst>
                  <a:ext uri="{FF2B5EF4-FFF2-40B4-BE49-F238E27FC236}">
                    <a16:creationId xmlns:a16="http://schemas.microsoft.com/office/drawing/2014/main" id="{0BD3F70F-A7FC-476B-A750-90C4DFDEDB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4715713"/>
                  </p:ext>
                </p:extLst>
              </p:nvPr>
            </p:nvGraphicFramePr>
            <p:xfrm>
              <a:off x="7728101" y="3350061"/>
              <a:ext cx="369758" cy="48183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58" cy="481836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1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Single Light Switch">
                <a:extLst>
                  <a:ext uri="{FF2B5EF4-FFF2-40B4-BE49-F238E27FC236}">
                    <a16:creationId xmlns:a16="http://schemas.microsoft.com/office/drawing/2014/main" id="{0BD3F70F-A7FC-476B-A750-90C4DFDEDB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28101" y="3350061"/>
                <a:ext cx="369758" cy="481836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Single Light Switch">
                <a:extLst>
                  <a:ext uri="{FF2B5EF4-FFF2-40B4-BE49-F238E27FC236}">
                    <a16:creationId xmlns:a16="http://schemas.microsoft.com/office/drawing/2014/main" id="{839372C6-2FC2-425F-80A6-9F2C564555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44838855"/>
                  </p:ext>
                </p:extLst>
              </p:nvPr>
            </p:nvGraphicFramePr>
            <p:xfrm>
              <a:off x="8367815" y="3350059"/>
              <a:ext cx="369761" cy="481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1" cy="481839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1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Single Light Switch">
                <a:extLst>
                  <a:ext uri="{FF2B5EF4-FFF2-40B4-BE49-F238E27FC236}">
                    <a16:creationId xmlns:a16="http://schemas.microsoft.com/office/drawing/2014/main" id="{839372C6-2FC2-425F-80A6-9F2C564555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7815" y="3350059"/>
                <a:ext cx="369761" cy="481839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 descr="Single Light Switch">
                <a:extLst>
                  <a:ext uri="{FF2B5EF4-FFF2-40B4-BE49-F238E27FC236}">
                    <a16:creationId xmlns:a16="http://schemas.microsoft.com/office/drawing/2014/main" id="{856D2425-47E4-4F14-A24A-D9733CA1D5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082004"/>
                  </p:ext>
                </p:extLst>
              </p:nvPr>
            </p:nvGraphicFramePr>
            <p:xfrm>
              <a:off x="2629828" y="4449712"/>
              <a:ext cx="369760" cy="481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0" cy="481840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 descr="Single Light Switch">
                <a:extLst>
                  <a:ext uri="{FF2B5EF4-FFF2-40B4-BE49-F238E27FC236}">
                    <a16:creationId xmlns:a16="http://schemas.microsoft.com/office/drawing/2014/main" id="{856D2425-47E4-4F14-A24A-D9733CA1D5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9828" y="4449712"/>
                <a:ext cx="369760" cy="481840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 descr="Single Light Switch">
                <a:extLst>
                  <a:ext uri="{FF2B5EF4-FFF2-40B4-BE49-F238E27FC236}">
                    <a16:creationId xmlns:a16="http://schemas.microsoft.com/office/drawing/2014/main" id="{B8B42B72-58EE-4B0F-B558-AAEA0D47EC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1001784"/>
                  </p:ext>
                </p:extLst>
              </p:nvPr>
            </p:nvGraphicFramePr>
            <p:xfrm>
              <a:off x="3269543" y="4449712"/>
              <a:ext cx="369760" cy="481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0" cy="481840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 descr="Single Light Switch">
                <a:extLst>
                  <a:ext uri="{FF2B5EF4-FFF2-40B4-BE49-F238E27FC236}">
                    <a16:creationId xmlns:a16="http://schemas.microsoft.com/office/drawing/2014/main" id="{B8B42B72-58EE-4B0F-B558-AAEA0D47EC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69543" y="4449712"/>
                <a:ext cx="369760" cy="481840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Single Light Switch">
                <a:extLst>
                  <a:ext uri="{FF2B5EF4-FFF2-40B4-BE49-F238E27FC236}">
                    <a16:creationId xmlns:a16="http://schemas.microsoft.com/office/drawing/2014/main" id="{C6B01621-95D9-46CE-A88D-FF9466735A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5721737"/>
                  </p:ext>
                </p:extLst>
              </p:nvPr>
            </p:nvGraphicFramePr>
            <p:xfrm>
              <a:off x="3909258" y="4449712"/>
              <a:ext cx="369761" cy="481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1" cy="481839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1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Single Light Switch">
                <a:extLst>
                  <a:ext uri="{FF2B5EF4-FFF2-40B4-BE49-F238E27FC236}">
                    <a16:creationId xmlns:a16="http://schemas.microsoft.com/office/drawing/2014/main" id="{C6B01621-95D9-46CE-A88D-FF9466735A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09258" y="4449712"/>
                <a:ext cx="369761" cy="481839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Single Light Switch">
                <a:extLst>
                  <a:ext uri="{FF2B5EF4-FFF2-40B4-BE49-F238E27FC236}">
                    <a16:creationId xmlns:a16="http://schemas.microsoft.com/office/drawing/2014/main" id="{C9A8E134-26AC-4E22-A55E-691AD2596C1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1580473"/>
                  </p:ext>
                </p:extLst>
              </p:nvPr>
            </p:nvGraphicFramePr>
            <p:xfrm>
              <a:off x="4816569" y="4449711"/>
              <a:ext cx="369760" cy="481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0" cy="481840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Single Light Switch">
                <a:extLst>
                  <a:ext uri="{FF2B5EF4-FFF2-40B4-BE49-F238E27FC236}">
                    <a16:creationId xmlns:a16="http://schemas.microsoft.com/office/drawing/2014/main" id="{C9A8E134-26AC-4E22-A55E-691AD2596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6569" y="4449711"/>
                <a:ext cx="369760" cy="481840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Single Light Switch">
                <a:extLst>
                  <a:ext uri="{FF2B5EF4-FFF2-40B4-BE49-F238E27FC236}">
                    <a16:creationId xmlns:a16="http://schemas.microsoft.com/office/drawing/2014/main" id="{E702DBAD-1C1C-4547-967F-17CBAD50E04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6254993"/>
                  </p:ext>
                </p:extLst>
              </p:nvPr>
            </p:nvGraphicFramePr>
            <p:xfrm>
              <a:off x="5456284" y="4449711"/>
              <a:ext cx="369760" cy="481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0" cy="481840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Single Light Switch">
                <a:extLst>
                  <a:ext uri="{FF2B5EF4-FFF2-40B4-BE49-F238E27FC236}">
                    <a16:creationId xmlns:a16="http://schemas.microsoft.com/office/drawing/2014/main" id="{E702DBAD-1C1C-4547-967F-17CBAD50E04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6284" y="4449711"/>
                <a:ext cx="369760" cy="481840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Single Light Switch">
                <a:extLst>
                  <a:ext uri="{FF2B5EF4-FFF2-40B4-BE49-F238E27FC236}">
                    <a16:creationId xmlns:a16="http://schemas.microsoft.com/office/drawing/2014/main" id="{AE41A9D5-6E67-4AA1-BD37-FB4EB602D5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759675"/>
                  </p:ext>
                </p:extLst>
              </p:nvPr>
            </p:nvGraphicFramePr>
            <p:xfrm>
              <a:off x="6095999" y="4449711"/>
              <a:ext cx="369761" cy="481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1" cy="481839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1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Single Light Switch">
                <a:extLst>
                  <a:ext uri="{FF2B5EF4-FFF2-40B4-BE49-F238E27FC236}">
                    <a16:creationId xmlns:a16="http://schemas.microsoft.com/office/drawing/2014/main" id="{AE41A9D5-6E67-4AA1-BD37-FB4EB602D5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999" y="4449711"/>
                <a:ext cx="369761" cy="481839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Single Light Switch">
                <a:extLst>
                  <a:ext uri="{FF2B5EF4-FFF2-40B4-BE49-F238E27FC236}">
                    <a16:creationId xmlns:a16="http://schemas.microsoft.com/office/drawing/2014/main" id="{144712D5-5F11-4DB0-A64B-F4571BE991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92122929"/>
                  </p:ext>
                </p:extLst>
              </p:nvPr>
            </p:nvGraphicFramePr>
            <p:xfrm>
              <a:off x="7088386" y="4472067"/>
              <a:ext cx="369760" cy="481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0" cy="481840"/>
                    </a:xfrm>
                    <a:prstGeom prst="rect">
                      <a:avLst/>
                    </a:prstGeom>
                    <a:ln w="76200">
                      <a:solidFill>
                        <a:srgbClr val="FF000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Single Light Switch">
                <a:extLst>
                  <a:ext uri="{FF2B5EF4-FFF2-40B4-BE49-F238E27FC236}">
                    <a16:creationId xmlns:a16="http://schemas.microsoft.com/office/drawing/2014/main" id="{144712D5-5F11-4DB0-A64B-F4571BE991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88386" y="4472067"/>
                <a:ext cx="369760" cy="481840"/>
              </a:xfrm>
              <a:prstGeom prst="rect">
                <a:avLst/>
              </a:prstGeom>
              <a:ln w="76200">
                <a:solidFill>
                  <a:srgbClr val="FF000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Single Light Switch">
                <a:extLst>
                  <a:ext uri="{FF2B5EF4-FFF2-40B4-BE49-F238E27FC236}">
                    <a16:creationId xmlns:a16="http://schemas.microsoft.com/office/drawing/2014/main" id="{8461FE2D-D6F2-41A3-8A6D-5E00130D0C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1554239"/>
                  </p:ext>
                </p:extLst>
              </p:nvPr>
            </p:nvGraphicFramePr>
            <p:xfrm>
              <a:off x="7728101" y="4472067"/>
              <a:ext cx="369760" cy="481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0" cy="481840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Single Light Switch">
                <a:extLst>
                  <a:ext uri="{FF2B5EF4-FFF2-40B4-BE49-F238E27FC236}">
                    <a16:creationId xmlns:a16="http://schemas.microsoft.com/office/drawing/2014/main" id="{8461FE2D-D6F2-41A3-8A6D-5E00130D0C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28101" y="4472067"/>
                <a:ext cx="369760" cy="481840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 descr="Single Light Switch">
                <a:extLst>
                  <a:ext uri="{FF2B5EF4-FFF2-40B4-BE49-F238E27FC236}">
                    <a16:creationId xmlns:a16="http://schemas.microsoft.com/office/drawing/2014/main" id="{A1D9F4C0-6D56-47C5-A22F-1C9367B417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55202363"/>
                  </p:ext>
                </p:extLst>
              </p:nvPr>
            </p:nvGraphicFramePr>
            <p:xfrm>
              <a:off x="8367816" y="4472067"/>
              <a:ext cx="369761" cy="481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1" cy="481839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1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 descr="Single Light Switch">
                <a:extLst>
                  <a:ext uri="{FF2B5EF4-FFF2-40B4-BE49-F238E27FC236}">
                    <a16:creationId xmlns:a16="http://schemas.microsoft.com/office/drawing/2014/main" id="{A1D9F4C0-6D56-47C5-A22F-1C9367B417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67816" y="4472067"/>
                <a:ext cx="369761" cy="481839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 descr="Single Light Switch">
                <a:extLst>
                  <a:ext uri="{FF2B5EF4-FFF2-40B4-BE49-F238E27FC236}">
                    <a16:creationId xmlns:a16="http://schemas.microsoft.com/office/drawing/2014/main" id="{E0DE80EB-EEA3-43A1-950A-CFB5781DC6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3187027"/>
                  </p:ext>
                </p:extLst>
              </p:nvPr>
            </p:nvGraphicFramePr>
            <p:xfrm>
              <a:off x="4821717" y="5658873"/>
              <a:ext cx="369760" cy="481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0" cy="481840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 descr="Single Light Switch">
                <a:extLst>
                  <a:ext uri="{FF2B5EF4-FFF2-40B4-BE49-F238E27FC236}">
                    <a16:creationId xmlns:a16="http://schemas.microsoft.com/office/drawing/2014/main" id="{E0DE80EB-EEA3-43A1-950A-CFB5781DC6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21717" y="5658873"/>
                <a:ext cx="369760" cy="481840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1" name="3D Model 30" descr="Single Light Switch">
                <a:extLst>
                  <a:ext uri="{FF2B5EF4-FFF2-40B4-BE49-F238E27FC236}">
                    <a16:creationId xmlns:a16="http://schemas.microsoft.com/office/drawing/2014/main" id="{4E2382FC-D55F-471A-B080-6586D404126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9018852"/>
                  </p:ext>
                </p:extLst>
              </p:nvPr>
            </p:nvGraphicFramePr>
            <p:xfrm>
              <a:off x="5461432" y="5658873"/>
              <a:ext cx="369760" cy="4818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0" cy="481840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1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1" name="3D Model 30" descr="Single Light Switch">
                <a:extLst>
                  <a:ext uri="{FF2B5EF4-FFF2-40B4-BE49-F238E27FC236}">
                    <a16:creationId xmlns:a16="http://schemas.microsoft.com/office/drawing/2014/main" id="{4E2382FC-D55F-471A-B080-6586D40412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61432" y="5658873"/>
                <a:ext cx="369760" cy="481840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2" name="3D Model 31" descr="Single Light Switch">
                <a:extLst>
                  <a:ext uri="{FF2B5EF4-FFF2-40B4-BE49-F238E27FC236}">
                    <a16:creationId xmlns:a16="http://schemas.microsoft.com/office/drawing/2014/main" id="{ADAA6D25-7D23-4FE3-9011-8B3BFBFF52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9995304"/>
                  </p:ext>
                </p:extLst>
              </p:nvPr>
            </p:nvGraphicFramePr>
            <p:xfrm>
              <a:off x="6101147" y="5658873"/>
              <a:ext cx="369761" cy="481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9761" cy="481839"/>
                    </a:xfrm>
                    <a:prstGeom prst="rect">
                      <a:avLst/>
                    </a:prstGeom>
                    <a:ln w="76200">
                      <a:solidFill>
                        <a:srgbClr val="92D050"/>
                      </a:solidFill>
                    </a:ln>
                  </am3d:spPr>
                  <am3d:camera>
                    <am3d:pos x="0" y="0" z="596639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09090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8162" ay="-168738" az="13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31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2" name="3D Model 31" descr="Single Light Switch">
                <a:extLst>
                  <a:ext uri="{FF2B5EF4-FFF2-40B4-BE49-F238E27FC236}">
                    <a16:creationId xmlns:a16="http://schemas.microsoft.com/office/drawing/2014/main" id="{ADAA6D25-7D23-4FE3-9011-8B3BFBFF52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01147" y="5658873"/>
                <a:ext cx="369761" cy="481839"/>
              </a:xfrm>
              <a:prstGeom prst="rect">
                <a:avLst/>
              </a:prstGeom>
              <a:ln w="76200">
                <a:solidFill>
                  <a:srgbClr val="92D050"/>
                </a:solidFill>
              </a:ln>
            </p:spPr>
          </p:pic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1C17A7F-3D62-451D-9F67-E459B5F980F0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559043" y="2710347"/>
            <a:ext cx="2082122" cy="50374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9445A93-855E-49E6-9B57-D7B3C4778822}"/>
              </a:ext>
            </a:extLst>
          </p:cNvPr>
          <p:cNvCxnSpPr>
            <a:cxnSpLocks/>
            <a:stCxn id="5" idx="2"/>
            <a:endCxn id="12" idx="0"/>
          </p:cNvCxnSpPr>
          <p:nvPr/>
        </p:nvCxnSpPr>
        <p:spPr>
          <a:xfrm flipH="1">
            <a:off x="5627265" y="2710347"/>
            <a:ext cx="13900" cy="63971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099043A-978B-4033-8553-3B2E7CD6E0D5}"/>
              </a:ext>
            </a:extLst>
          </p:cNvPr>
          <p:cNvCxnSpPr>
            <a:cxnSpLocks/>
            <a:stCxn id="5" idx="2"/>
            <a:endCxn id="15" idx="0"/>
          </p:cNvCxnSpPr>
          <p:nvPr/>
        </p:nvCxnSpPr>
        <p:spPr>
          <a:xfrm>
            <a:off x="5641165" y="2710347"/>
            <a:ext cx="2271817" cy="63971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B8B510D-2311-44E1-95B5-CEBDF6C95C03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3454424" y="3831901"/>
            <a:ext cx="0" cy="6178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E3019A3-3AC8-4D13-9ED6-1E61694E1564}"/>
              </a:ext>
            </a:extLst>
          </p:cNvPr>
          <p:cNvCxnSpPr>
            <a:cxnSpLocks/>
            <a:stCxn id="8" idx="2"/>
            <a:endCxn id="22" idx="0"/>
          </p:cNvCxnSpPr>
          <p:nvPr/>
        </p:nvCxnSpPr>
        <p:spPr>
          <a:xfrm>
            <a:off x="3454424" y="3831901"/>
            <a:ext cx="2186741" cy="6178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55FB6A4-7EAA-4373-BE75-936E4BF372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flipH="1">
            <a:off x="3454424" y="3831901"/>
            <a:ext cx="2172841" cy="61781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C6D03A7-107D-416D-90BC-7EE220ACC23B}"/>
              </a:ext>
            </a:extLst>
          </p:cNvPr>
          <p:cNvCxnSpPr>
            <a:cxnSpLocks/>
            <a:stCxn id="12" idx="2"/>
            <a:endCxn id="28" idx="0"/>
          </p:cNvCxnSpPr>
          <p:nvPr/>
        </p:nvCxnSpPr>
        <p:spPr>
          <a:xfrm>
            <a:off x="5627265" y="3831901"/>
            <a:ext cx="2285717" cy="64016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F0529A4-78F5-45CC-9FBF-764F550D8154}"/>
              </a:ext>
            </a:extLst>
          </p:cNvPr>
          <p:cNvCxnSpPr>
            <a:cxnSpLocks/>
            <a:stCxn id="15" idx="2"/>
            <a:endCxn id="22" idx="0"/>
          </p:cNvCxnSpPr>
          <p:nvPr/>
        </p:nvCxnSpPr>
        <p:spPr>
          <a:xfrm flipH="1">
            <a:off x="5641165" y="3831901"/>
            <a:ext cx="2271817" cy="61781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3F1FA93-1D61-4013-8DE6-F416D0CB6B9A}"/>
              </a:ext>
            </a:extLst>
          </p:cNvPr>
          <p:cNvCxnSpPr>
            <a:cxnSpLocks/>
            <a:stCxn id="15" idx="2"/>
            <a:endCxn id="28" idx="0"/>
          </p:cNvCxnSpPr>
          <p:nvPr/>
        </p:nvCxnSpPr>
        <p:spPr>
          <a:xfrm>
            <a:off x="7912982" y="3831901"/>
            <a:ext cx="0" cy="640167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AEEC149-5EA3-4CDB-A63F-0A1BD4C52679}"/>
              </a:ext>
            </a:extLst>
          </p:cNvPr>
          <p:cNvCxnSpPr>
            <a:cxnSpLocks/>
            <a:stCxn id="18" idx="2"/>
            <a:endCxn id="31" idx="0"/>
          </p:cNvCxnSpPr>
          <p:nvPr/>
        </p:nvCxnSpPr>
        <p:spPr>
          <a:xfrm>
            <a:off x="3454424" y="4931553"/>
            <a:ext cx="2191889" cy="72732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225BA0B-5CA9-4FD6-A0D6-D0EBD6AB25A4}"/>
              </a:ext>
            </a:extLst>
          </p:cNvPr>
          <p:cNvCxnSpPr>
            <a:cxnSpLocks/>
            <a:stCxn id="22" idx="2"/>
            <a:endCxn id="31" idx="0"/>
          </p:cNvCxnSpPr>
          <p:nvPr/>
        </p:nvCxnSpPr>
        <p:spPr>
          <a:xfrm>
            <a:off x="5641165" y="4931552"/>
            <a:ext cx="5148" cy="72732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BBE6253-6205-4DB4-8C56-68E4D4E28DD3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 flipH="1">
            <a:off x="5646313" y="4953908"/>
            <a:ext cx="2266669" cy="704966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0051EEEA-8392-458B-9FB4-3E856EF03B3A}"/>
              </a:ext>
            </a:extLst>
          </p:cNvPr>
          <p:cNvSpPr txBox="1"/>
          <p:nvPr/>
        </p:nvSpPr>
        <p:spPr>
          <a:xfrm>
            <a:off x="8619561" y="6140713"/>
            <a:ext cx="33169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>
                <a:solidFill>
                  <a:schemeClr val="bg1"/>
                </a:solidFill>
              </a:rPr>
              <a:t>3 Switches → 2</a:t>
            </a:r>
            <a:r>
              <a:rPr lang="en-SG" baseline="30000" dirty="0">
                <a:solidFill>
                  <a:schemeClr val="bg1"/>
                </a:solidFill>
              </a:rPr>
              <a:t>3</a:t>
            </a:r>
            <a:r>
              <a:rPr lang="en-SG" dirty="0">
                <a:solidFill>
                  <a:schemeClr val="bg1"/>
                </a:solidFill>
              </a:rPr>
              <a:t> or 8 States</a:t>
            </a:r>
          </a:p>
        </p:txBody>
      </p:sp>
    </p:spTree>
    <p:extLst>
      <p:ext uri="{BB962C8B-B14F-4D97-AF65-F5344CB8AC3E}">
        <p14:creationId xmlns:p14="http://schemas.microsoft.com/office/powerpoint/2010/main" val="101817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2132" y="365040"/>
            <a:ext cx="11271188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Summary: Global Minima vs Local Minima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F8231DD-8AB3-4E0E-9C3E-8A94FC0C4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2502077"/>
              </p:ext>
            </p:extLst>
          </p:nvPr>
        </p:nvGraphicFramePr>
        <p:xfrm>
          <a:off x="212630" y="2456632"/>
          <a:ext cx="11833360" cy="1944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340">
                  <a:extLst>
                    <a:ext uri="{9D8B030D-6E8A-4147-A177-3AD203B41FA5}">
                      <a16:colId xmlns:a16="http://schemas.microsoft.com/office/drawing/2014/main" val="474889920"/>
                    </a:ext>
                  </a:extLst>
                </a:gridCol>
                <a:gridCol w="2958340">
                  <a:extLst>
                    <a:ext uri="{9D8B030D-6E8A-4147-A177-3AD203B41FA5}">
                      <a16:colId xmlns:a16="http://schemas.microsoft.com/office/drawing/2014/main" val="1823761181"/>
                    </a:ext>
                  </a:extLst>
                </a:gridCol>
                <a:gridCol w="2958340">
                  <a:extLst>
                    <a:ext uri="{9D8B030D-6E8A-4147-A177-3AD203B41FA5}">
                      <a16:colId xmlns:a16="http://schemas.microsoft.com/office/drawing/2014/main" val="2006011468"/>
                    </a:ext>
                  </a:extLst>
                </a:gridCol>
                <a:gridCol w="2958340">
                  <a:extLst>
                    <a:ext uri="{9D8B030D-6E8A-4147-A177-3AD203B41FA5}">
                      <a16:colId xmlns:a16="http://schemas.microsoft.com/office/drawing/2014/main" val="223193629"/>
                    </a:ext>
                  </a:extLst>
                </a:gridCol>
              </a:tblGrid>
              <a:tr h="648245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Exploration Difficulty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Minima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Solution Quality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450328"/>
                  </a:ext>
                </a:extLst>
              </a:tr>
              <a:tr h="648245"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Convex State-Space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Global Minima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104034"/>
                  </a:ext>
                </a:extLst>
              </a:tr>
              <a:tr h="648245">
                <a:tc>
                  <a:txBody>
                    <a:bodyPr/>
                    <a:lstStyle/>
                    <a:p>
                      <a:r>
                        <a:rPr lang="en-SG" b="1" dirty="0">
                          <a:solidFill>
                            <a:schemeClr val="bg1"/>
                          </a:solidFill>
                        </a:rPr>
                        <a:t>Non-Convex State-Space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Hard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Local Minima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Sub-Optimal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4471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31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FFFFFF"/>
                </a:solidFill>
                <a:latin typeface="Calibri Light"/>
              </a:rPr>
              <a:t>Questions?</a:t>
            </a:r>
            <a:endParaRPr lang="en-US" sz="60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104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380" y="361529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Optimization </a:t>
            </a:r>
            <a:r>
              <a:rPr lang="en-US" sz="4400" spc="-1">
                <a:solidFill>
                  <a:srgbClr val="FFFFFF"/>
                </a:solidFill>
                <a:latin typeface="Calibri Light"/>
              </a:rPr>
              <a:t>Fundamentals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903785" y="1727677"/>
            <a:ext cx="11081969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What is an optimization problem?</a:t>
            </a:r>
          </a:p>
          <a:p>
            <a:pPr marL="971910" lvl="1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FFFFFF"/>
                </a:solidFill>
                <a:latin typeface="Calibri"/>
              </a:rPr>
              <a:t>The problem of finding the best solution among all the feasible solutions.</a:t>
            </a:r>
          </a:p>
          <a:p>
            <a:pPr marL="971910" lvl="1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FFFFFF"/>
                </a:solidFill>
                <a:latin typeface="Calibri"/>
              </a:rPr>
              <a:t>Can be continuous or discrete.</a:t>
            </a: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A210805-EF9E-4A71-A73B-37069677DB16}"/>
              </a:ext>
            </a:extLst>
          </p:cNvPr>
          <p:cNvCxnSpPr>
            <a:cxnSpLocks/>
          </p:cNvCxnSpPr>
          <p:nvPr/>
        </p:nvCxnSpPr>
        <p:spPr>
          <a:xfrm flipV="1">
            <a:off x="4758165" y="3887542"/>
            <a:ext cx="0" cy="22285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B1FC7E-3DD2-4252-91FA-7D5F550C09F4}"/>
              </a:ext>
            </a:extLst>
          </p:cNvPr>
          <p:cNvCxnSpPr>
            <a:cxnSpLocks/>
          </p:cNvCxnSpPr>
          <p:nvPr/>
        </p:nvCxnSpPr>
        <p:spPr>
          <a:xfrm>
            <a:off x="4758165" y="6116114"/>
            <a:ext cx="269939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D95F4C-15AE-4E7B-9F39-D9ED904CEC16}"/>
                  </a:ext>
                </a:extLst>
              </p:cNvPr>
              <p:cNvSpPr txBox="1"/>
              <p:nvPr/>
            </p:nvSpPr>
            <p:spPr>
              <a:xfrm>
                <a:off x="4105361" y="4842613"/>
                <a:ext cx="5324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S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AD95F4C-15AE-4E7B-9F39-D9ED904CE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361" y="4842613"/>
                <a:ext cx="53248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B059F2-3737-4BB0-A35D-52F98AC629F0}"/>
                  </a:ext>
                </a:extLst>
              </p:cNvPr>
              <p:cNvSpPr txBox="1"/>
              <p:nvPr/>
            </p:nvSpPr>
            <p:spPr>
              <a:xfrm>
                <a:off x="5888845" y="6150615"/>
                <a:ext cx="53248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B059F2-3737-4BB0-A35D-52F98AC62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8845" y="6150615"/>
                <a:ext cx="5324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B1E58E-2566-44C0-A484-7292E5986128}"/>
              </a:ext>
            </a:extLst>
          </p:cNvPr>
          <p:cNvCxnSpPr>
            <a:cxnSpLocks/>
          </p:cNvCxnSpPr>
          <p:nvPr/>
        </p:nvCxnSpPr>
        <p:spPr>
          <a:xfrm>
            <a:off x="4758164" y="4440562"/>
            <a:ext cx="1056067" cy="167555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3D3E41-8087-4A9C-832D-B06F3DC34F65}"/>
              </a:ext>
            </a:extLst>
          </p:cNvPr>
          <p:cNvCxnSpPr>
            <a:cxnSpLocks/>
          </p:cNvCxnSpPr>
          <p:nvPr/>
        </p:nvCxnSpPr>
        <p:spPr>
          <a:xfrm>
            <a:off x="4758164" y="5027279"/>
            <a:ext cx="1801652" cy="112333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75F86A9-2ACF-42C3-9E06-9DB68A7AD4F9}"/>
              </a:ext>
            </a:extLst>
          </p:cNvPr>
          <p:cNvSpPr txBox="1"/>
          <p:nvPr/>
        </p:nvSpPr>
        <p:spPr>
          <a:xfrm>
            <a:off x="4775104" y="5529722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rgbClr val="00B050"/>
                </a:solidFill>
              </a:rPr>
              <a:t>Feasible </a:t>
            </a:r>
          </a:p>
          <a:p>
            <a:r>
              <a:rPr lang="en-SG" sz="1200" dirty="0">
                <a:solidFill>
                  <a:srgbClr val="00B050"/>
                </a:solidFill>
              </a:rPr>
              <a:t>Solutions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FCF2CCF-2883-4C8E-AD40-D9F0F09F8FB9}"/>
              </a:ext>
            </a:extLst>
          </p:cNvPr>
          <p:cNvSpPr/>
          <p:nvPr/>
        </p:nvSpPr>
        <p:spPr>
          <a:xfrm>
            <a:off x="5286197" y="5324753"/>
            <a:ext cx="167002" cy="1704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6EA646-37EB-402A-8BA8-E9AED64D6B0B}"/>
                  </a:ext>
                </a:extLst>
              </p:cNvPr>
              <p:cNvSpPr txBox="1"/>
              <p:nvPr/>
            </p:nvSpPr>
            <p:spPr>
              <a:xfrm rot="1907561">
                <a:off x="5726051" y="5656729"/>
                <a:ext cx="123166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SG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SG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1200" dirty="0">
                    <a:solidFill>
                      <a:schemeClr val="bg1"/>
                    </a:solidFill>
                  </a:rPr>
                  <a:t>≤</a:t>
                </a:r>
                <a14:m>
                  <m:oMath xmlns:m="http://schemas.openxmlformats.org/officeDocument/2006/math">
                    <m:r>
                      <a:rPr lang="en-SG" sz="12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SG" sz="12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C6EA646-37EB-402A-8BA8-E9AED64D6B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07561">
                <a:off x="5726051" y="5656729"/>
                <a:ext cx="1231668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2932CBC-F1CF-4711-9E0C-AAD13F9145F4}"/>
                  </a:ext>
                </a:extLst>
              </p:cNvPr>
              <p:cNvSpPr txBox="1"/>
              <p:nvPr/>
            </p:nvSpPr>
            <p:spPr>
              <a:xfrm rot="3321745">
                <a:off x="4601742" y="4920447"/>
                <a:ext cx="1673400" cy="2727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SG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SG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SG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nor/>
                      </m:rPr>
                      <a:rPr lang="en-SG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SG" sz="1200" dirty="0">
                        <a:solidFill>
                          <a:schemeClr val="bg1"/>
                        </a:solidFill>
                      </a:rPr>
                      <m:t>≤</m:t>
                    </m:r>
                    <m:r>
                      <a:rPr lang="en-SG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SG" sz="1200" baseline="-25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2932CBC-F1CF-4711-9E0C-AAD13F914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21745">
                <a:off x="4601742" y="4920447"/>
                <a:ext cx="1673400" cy="2727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9B76642-3CF0-401F-AC74-5985D8BA13A6}"/>
                  </a:ext>
                </a:extLst>
              </p:cNvPr>
              <p:cNvSpPr txBox="1"/>
              <p:nvPr/>
            </p:nvSpPr>
            <p:spPr>
              <a:xfrm>
                <a:off x="4845250" y="6186699"/>
                <a:ext cx="5931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1200" dirty="0">
                    <a:solidFill>
                      <a:schemeClr val="bg1"/>
                    </a:solidFill>
                  </a:rPr>
                  <a:t> ≥ 0 </a:t>
                </a:r>
                <a:endParaRPr lang="en-SG" sz="12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9B76642-3CF0-401F-AC74-5985D8BA13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5250" y="6186699"/>
                <a:ext cx="593192" cy="276999"/>
              </a:xfrm>
              <a:prstGeom prst="rect">
                <a:avLst/>
              </a:prstGeom>
              <a:blipFill>
                <a:blip r:embed="rId6"/>
                <a:stretch>
                  <a:fillRect t="-4444" b="-1555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875CD3-2D8F-47E2-8723-E4C592BA7312}"/>
                  </a:ext>
                </a:extLst>
              </p:cNvPr>
              <p:cNvSpPr txBox="1"/>
              <p:nvPr/>
            </p:nvSpPr>
            <p:spPr>
              <a:xfrm rot="16200000">
                <a:off x="4246737" y="5622055"/>
                <a:ext cx="61598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SG" sz="12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SG" sz="1200" dirty="0">
                    <a:solidFill>
                      <a:schemeClr val="bg1"/>
                    </a:solidFill>
                  </a:rPr>
                  <a:t> ≥ 0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3875CD3-2D8F-47E2-8723-E4C592BA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246737" y="5622055"/>
                <a:ext cx="615988" cy="276999"/>
              </a:xfrm>
              <a:prstGeom prst="rect">
                <a:avLst/>
              </a:prstGeom>
              <a:blipFill>
                <a:blip r:embed="rId7"/>
                <a:stretch>
                  <a:fillRect l="-2174" r="-13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B82D56EC-702B-4993-BA79-DB087485A908}"/>
              </a:ext>
            </a:extLst>
          </p:cNvPr>
          <p:cNvSpPr txBox="1"/>
          <p:nvPr/>
        </p:nvSpPr>
        <p:spPr>
          <a:xfrm>
            <a:off x="5830583" y="4709646"/>
            <a:ext cx="737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200" dirty="0">
                <a:solidFill>
                  <a:schemeClr val="accent2"/>
                </a:solidFill>
              </a:rPr>
              <a:t>Optimal</a:t>
            </a:r>
          </a:p>
          <a:p>
            <a:r>
              <a:rPr lang="en-SG" sz="1200" dirty="0">
                <a:solidFill>
                  <a:schemeClr val="accent2"/>
                </a:solidFill>
              </a:rPr>
              <a:t>Solution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FDE1990-9B3C-430D-A444-92851C9BBEA9}"/>
              </a:ext>
            </a:extLst>
          </p:cNvPr>
          <p:cNvCxnSpPr>
            <a:stCxn id="34" idx="7"/>
          </p:cNvCxnSpPr>
          <p:nvPr/>
        </p:nvCxnSpPr>
        <p:spPr>
          <a:xfrm flipV="1">
            <a:off x="5428742" y="5027278"/>
            <a:ext cx="385489" cy="322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91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380" y="361529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FFFFFF"/>
                </a:solidFill>
                <a:latin typeface="Calibri Light"/>
              </a:rPr>
              <a:t>Optimization </a:t>
            </a:r>
            <a:r>
              <a:rPr lang="en-US" sz="4400" spc="-1">
                <a:solidFill>
                  <a:srgbClr val="FFFFFF"/>
                </a:solidFill>
                <a:latin typeface="Calibri Light"/>
              </a:rPr>
              <a:t>Fundamentals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903785" y="1727677"/>
            <a:ext cx="11081969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What is an optimization variable?</a:t>
            </a:r>
          </a:p>
          <a:p>
            <a:pPr marL="971910" lvl="1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SG" sz="2200" spc="-1" dirty="0">
                <a:solidFill>
                  <a:srgbClr val="FFFFFF"/>
                </a:solidFill>
                <a:latin typeface="Calibri"/>
              </a:rPr>
              <a:t>Variable whose value can be optimized to solve the optimization problem.</a:t>
            </a:r>
          </a:p>
          <a:p>
            <a:pPr marL="971910" lvl="1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SG" sz="2200" spc="-1" dirty="0">
                <a:solidFill>
                  <a:srgbClr val="FFFFFF"/>
                </a:solidFill>
                <a:latin typeface="Calibri"/>
              </a:rPr>
              <a:t>Also known as decision variable.</a:t>
            </a: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5E8038-43F2-4F4C-AA48-A177E6593504}"/>
                  </a:ext>
                </a:extLst>
              </p:cNvPr>
              <p:cNvSpPr txBox="1"/>
              <p:nvPr/>
            </p:nvSpPr>
            <p:spPr>
              <a:xfrm>
                <a:off x="2889668" y="3903157"/>
                <a:ext cx="6096912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SG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SG" sz="7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SG" sz="7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5E8038-43F2-4F4C-AA48-A177E6593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9668" y="3903157"/>
                <a:ext cx="6096912" cy="120032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986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Optimization </a:t>
            </a: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Fundamentals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What is an objective function?</a:t>
            </a:r>
          </a:p>
          <a:p>
            <a:pPr marL="971910" lvl="1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FFFFFF"/>
                </a:solidFill>
                <a:latin typeface="Calibri"/>
              </a:rPr>
              <a:t>A mathematical function which quantizes the quality of a solution. </a:t>
            </a:r>
          </a:p>
          <a:p>
            <a:pPr marL="971910" lvl="1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FFFFFF"/>
                </a:solidFill>
                <a:latin typeface="Calibri"/>
              </a:rPr>
              <a:t>Must be satisfied, maximized, or minimized.</a:t>
            </a:r>
          </a:p>
          <a:p>
            <a:pPr marL="457560" lvl="1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</a:pP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36303F-1374-47DC-8DF6-44624B1F484D}"/>
                  </a:ext>
                </a:extLst>
              </p:cNvPr>
              <p:cNvSpPr txBox="1"/>
              <p:nvPr/>
            </p:nvSpPr>
            <p:spPr>
              <a:xfrm>
                <a:off x="2194059" y="4158149"/>
                <a:ext cx="7387749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sz="4400" b="0" dirty="0">
                    <a:solidFill>
                      <a:schemeClr val="bg1"/>
                    </a:solidFill>
                  </a:rPr>
                  <a:t>Maximize Profit </a:t>
                </a:r>
                <a14:m>
                  <m:oMath xmlns:m="http://schemas.openxmlformats.org/officeDocument/2006/math"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=6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+5</m:t>
                    </m:r>
                    <m:r>
                      <a:rPr lang="en-SG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SG" sz="4400" baseline="-25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736303F-1374-47DC-8DF6-44624B1F4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059" y="4158149"/>
                <a:ext cx="7387749" cy="769441"/>
              </a:xfrm>
              <a:prstGeom prst="rect">
                <a:avLst/>
              </a:prstGeom>
              <a:blipFill>
                <a:blip r:embed="rId2"/>
                <a:stretch>
                  <a:fillRect l="-3383" t="-16667" b="-3650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225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FFFFFF"/>
                </a:solidFill>
                <a:latin typeface="Calibri Light"/>
              </a:rPr>
              <a:t>Optimization </a:t>
            </a: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Fundamentals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What is a constraint?</a:t>
            </a:r>
          </a:p>
          <a:p>
            <a:pPr marL="971910" lvl="1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FFFFFF"/>
                </a:solidFill>
                <a:latin typeface="Calibri"/>
              </a:rPr>
              <a:t>Mathematical equalities and inequalities that defines the domain of optimization variables.</a:t>
            </a:r>
          </a:p>
          <a:p>
            <a:pPr marL="971910" lvl="1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n-US" sz="2200" spc="-1" dirty="0">
                <a:solidFill>
                  <a:srgbClr val="FFFFFF"/>
                </a:solidFill>
                <a:latin typeface="Calibri"/>
              </a:rPr>
              <a:t>Feasible solution must satisfy the constraints.</a:t>
            </a:r>
          </a:p>
          <a:p>
            <a:pPr marL="971910" lvl="1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endParaRPr lang="en-US" sz="2800" spc="-1" dirty="0">
              <a:solidFill>
                <a:srgbClr val="FFFFFF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58C39B-A7A4-4753-B499-533FA67AB3B9}"/>
                  </a:ext>
                </a:extLst>
              </p:cNvPr>
              <p:cNvSpPr txBox="1"/>
              <p:nvPr/>
            </p:nvSpPr>
            <p:spPr>
              <a:xfrm>
                <a:off x="3163440" y="3650254"/>
                <a:ext cx="7873240" cy="3029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SG" sz="48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Such That,</a:t>
                </a:r>
              </a:p>
              <a:p>
                <a14:m>
                  <m:oMath xmlns:m="http://schemas.openxmlformats.org/officeDocument/2006/math">
                    <m:r>
                      <a:rPr lang="en-SG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SG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SG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SG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sz="4800" dirty="0">
                    <a:solidFill>
                      <a:schemeClr val="bg1"/>
                    </a:solidFill>
                  </a:rPr>
                  <a:t>≤</a:t>
                </a:r>
                <a14:m>
                  <m:oMath xmlns:m="http://schemas.openxmlformats.org/officeDocument/2006/math">
                    <m:r>
                      <a:rPr lang="en-SG" sz="4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SG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SG" sz="4800" b="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SG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[Limited Milk Supply]</a:t>
                </a:r>
                <a:endParaRPr lang="en-SG" sz="4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SG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SG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SG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SG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m:rPr>
                        <m:nor/>
                      </m:rPr>
                      <a:rPr lang="en-SG" sz="48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SG" sz="4800" dirty="0">
                        <a:solidFill>
                          <a:schemeClr val="bg1"/>
                        </a:solidFill>
                      </a:rPr>
                      <m:t>≤</m:t>
                    </m:r>
                    <m:r>
                      <a:rPr lang="en-SG" sz="4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12</m:t>
                    </m:r>
                  </m:oMath>
                </a14:m>
                <a:r>
                  <a:rPr lang="en-SG" sz="4800" baseline="-25000" dirty="0">
                    <a:solidFill>
                      <a:schemeClr val="bg1"/>
                    </a:solidFill>
                  </a:rPr>
                  <a:t> </a:t>
                </a:r>
                <a:r>
                  <a:rPr lang="en-SG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[Limited Coco Supply]</a:t>
                </a:r>
              </a:p>
              <a:p>
                <a14:m>
                  <m:oMath xmlns:m="http://schemas.openxmlformats.org/officeDocument/2006/math">
                    <m:r>
                      <a:rPr lang="en-SG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SG" sz="4800" dirty="0">
                    <a:solidFill>
                      <a:schemeClr val="bg1"/>
                    </a:solidFill>
                  </a:rPr>
                  <a:t> ≥ 0 &amp; </a:t>
                </a:r>
                <a14:m>
                  <m:oMath xmlns:m="http://schemas.openxmlformats.org/officeDocument/2006/math">
                    <m:r>
                      <a:rPr lang="en-SG" sz="4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SG" sz="4800" dirty="0">
                    <a:solidFill>
                      <a:schemeClr val="bg1"/>
                    </a:solidFill>
                  </a:rPr>
                  <a:t> ≥ 0 </a:t>
                </a:r>
                <a:r>
                  <a:rPr lang="en-SG" sz="18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[Non-Negative Chocolate Production]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F58C39B-A7A4-4753-B499-533FA67AB3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440" y="3650254"/>
                <a:ext cx="7873240" cy="3029997"/>
              </a:xfrm>
              <a:prstGeom prst="rect">
                <a:avLst/>
              </a:prstGeom>
              <a:blipFill>
                <a:blip r:embed="rId2"/>
                <a:stretch>
                  <a:fillRect l="-3563" t="-4628" b="-945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spc="-1" dirty="0">
                <a:solidFill>
                  <a:srgbClr val="FFFFFF"/>
                </a:solidFill>
                <a:latin typeface="Calibri Light"/>
              </a:rPr>
              <a:t>Three Types of Optimization Problems</a:t>
            </a:r>
            <a:endParaRPr lang="en-US" sz="4400" b="0" strike="noStrike" spc="-1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+mj-lt"/>
              <a:buAutoNum type="arabicPeriod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Free Optimization Problem (FOP)</a:t>
            </a:r>
          </a:p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+mj-lt"/>
              <a:buAutoNum type="arabicPeriod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Constraint Optimization Problem (COP)</a:t>
            </a:r>
          </a:p>
          <a:p>
            <a:pPr marL="514710" indent="-51435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+mj-lt"/>
              <a:buAutoNum type="arabicPeriod"/>
            </a:pPr>
            <a:r>
              <a:rPr lang="en-US" sz="2800" spc="-1" dirty="0">
                <a:solidFill>
                  <a:srgbClr val="FFFFFF"/>
                </a:solidFill>
                <a:latin typeface="Calibri"/>
              </a:rPr>
              <a:t>Constraint Satisfaction Problem (CSP)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endParaRPr lang="en-US" sz="2400" b="0" strike="noStrike" spc="-1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5137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5825</TotalTime>
  <Words>1241</Words>
  <Application>Microsoft Office PowerPoint</Application>
  <PresentationFormat>Widescreen</PresentationFormat>
  <Paragraphs>306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Bell MT</vt:lpstr>
      <vt:lpstr>Calibri</vt:lpstr>
      <vt:lpstr>Calibri Light</vt:lpstr>
      <vt:lpstr>Cambria Math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Computer Algorithm</vt:lpstr>
      <vt:lpstr>Computational Complexity</vt:lpstr>
      <vt:lpstr>Problem Complexity</vt:lpstr>
      <vt:lpstr>Polynomial vs Exponential</vt:lpstr>
      <vt:lpstr>Fast Algorithms </vt:lpstr>
      <vt:lpstr>What’s the Solution?</vt:lpstr>
      <vt:lpstr>Sudoko is Special!</vt:lpstr>
      <vt:lpstr>Chess is Harder!</vt:lpstr>
      <vt:lpstr>Heuristics in Chess</vt:lpstr>
      <vt:lpstr>Summary: Problem Difficulty and Heurisitics</vt:lpstr>
      <vt:lpstr>PowerPoint Presentation</vt:lpstr>
      <vt:lpstr>PowerPoint Presentation</vt:lpstr>
      <vt:lpstr>Convex State-Space (Global Minima)</vt:lpstr>
      <vt:lpstr>PowerPoint Presentation</vt:lpstr>
      <vt:lpstr>PowerPoint Presentation</vt:lpstr>
      <vt:lpstr>Non-Convex State-Space (Local Minima)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Programmeertheorie</dc:title>
  <dc:subject/>
  <dc:creator>Wouter</dc:creator>
  <dc:description/>
  <cp:lastModifiedBy>Anuj Pathania</cp:lastModifiedBy>
  <cp:revision>137</cp:revision>
  <cp:lastPrinted>2020-10-21T08:40:49Z</cp:lastPrinted>
  <dcterms:created xsi:type="dcterms:W3CDTF">2017-10-30T10:22:29Z</dcterms:created>
  <dcterms:modified xsi:type="dcterms:W3CDTF">2021-01-05T13:19:43Z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